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26"/>
  </p:notesMasterIdLst>
  <p:handoutMasterIdLst>
    <p:handoutMasterId r:id="rId27"/>
  </p:handoutMasterIdLst>
  <p:sldIdLst>
    <p:sldId id="266" r:id="rId2"/>
    <p:sldId id="299" r:id="rId3"/>
    <p:sldId id="261" r:id="rId4"/>
    <p:sldId id="264" r:id="rId5"/>
    <p:sldId id="269" r:id="rId6"/>
    <p:sldId id="270" r:id="rId7"/>
    <p:sldId id="271" r:id="rId8"/>
    <p:sldId id="272" r:id="rId9"/>
    <p:sldId id="273" r:id="rId10"/>
    <p:sldId id="274" r:id="rId11"/>
    <p:sldId id="267" r:id="rId12"/>
    <p:sldId id="275" r:id="rId13"/>
    <p:sldId id="276" r:id="rId14"/>
    <p:sldId id="278" r:id="rId15"/>
    <p:sldId id="282" r:id="rId16"/>
    <p:sldId id="288" r:id="rId17"/>
    <p:sldId id="289" r:id="rId18"/>
    <p:sldId id="290" r:id="rId19"/>
    <p:sldId id="291" r:id="rId20"/>
    <p:sldId id="292" r:id="rId21"/>
    <p:sldId id="286" r:id="rId22"/>
    <p:sldId id="294" r:id="rId23"/>
    <p:sldId id="296" r:id="rId24"/>
    <p:sldId id="298" r:id="rId25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B331"/>
    <a:srgbClr val="EC660D"/>
    <a:srgbClr val="707172"/>
    <a:srgbClr val="095C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524" autoAdjust="0"/>
    <p:restoredTop sz="94694" autoAdjust="0"/>
  </p:normalViewPr>
  <p:slideViewPr>
    <p:cSldViewPr snapToGrid="0">
      <p:cViewPr varScale="1">
        <p:scale>
          <a:sx n="100" d="100"/>
          <a:sy n="100" d="100"/>
        </p:scale>
        <p:origin x="1338" y="9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121" d="100"/>
          <a:sy n="121" d="100"/>
        </p:scale>
        <p:origin x="5072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C5BE5A9F-4F3C-4901-AFE6-3FA272885BF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92F5085-DD9C-4954-8802-852A3DD46B2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A35F79-573F-4593-99E5-B8B5AA4DE8D4}" type="datetimeFigureOut">
              <a:rPr lang="de-DE" smtClean="0"/>
              <a:t>17.04.2023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3ECF318-9816-4243-A1E7-F50239D19D5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D07F62C-4102-415C-8D97-2B6B518F25F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218DB0-7529-4BAA-B09A-7A88D609947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3272600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719DFE-9B18-4916-A987-0B97373B5BC7}" type="datetimeFigureOut">
              <a:rPr lang="de-DE" smtClean="0"/>
              <a:t>17.04.2023</a:t>
            </a:fld>
            <a:endParaRPr lang="de-D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1194BB-7756-48CB-BC80-49581D6BA06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5032287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1194BB-7756-48CB-BC80-49581D6BA062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12834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Raiffeis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705"/>
          <a:stretch/>
        </p:blipFill>
        <p:spPr>
          <a:xfrm>
            <a:off x="0" y="0"/>
            <a:ext cx="12240000" cy="6917425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B5990-948A-466E-8741-E17B3E02C398}" type="datetime1">
              <a:rPr lang="de-DE" smtClean="0"/>
              <a:t>17.04.2023</a:t>
            </a:fld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D9382-879E-4990-90BA-BC8BE786F030}" type="slidenum">
              <a:rPr lang="de-DE" smtClean="0"/>
              <a:t>‹Nr.›</a:t>
            </a:fld>
            <a:endParaRPr lang="de-DE"/>
          </a:p>
        </p:txBody>
      </p:sp>
      <p:sp>
        <p:nvSpPr>
          <p:cNvPr id="9" name="Rectangle 8"/>
          <p:cNvSpPr/>
          <p:nvPr userDrawn="1"/>
        </p:nvSpPr>
        <p:spPr>
          <a:xfrm>
            <a:off x="3939300" y="1287219"/>
            <a:ext cx="7200000" cy="360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de-DE"/>
          </a:p>
        </p:txBody>
      </p:sp>
      <p:sp>
        <p:nvSpPr>
          <p:cNvPr id="10" name="Rectangle 9"/>
          <p:cNvSpPr/>
          <p:nvPr userDrawn="1"/>
        </p:nvSpPr>
        <p:spPr>
          <a:xfrm>
            <a:off x="3939300" y="3858506"/>
            <a:ext cx="7200000" cy="108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0511" y="2904818"/>
            <a:ext cx="2098789" cy="1260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67175" y="3936218"/>
            <a:ext cx="5191125" cy="686338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920799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6000" y="365125"/>
            <a:ext cx="11520000" cy="936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6000" y="1396800"/>
            <a:ext cx="5661575" cy="7560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36000" y="2220712"/>
            <a:ext cx="5661575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396800"/>
            <a:ext cx="5683800" cy="7560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220712"/>
            <a:ext cx="568380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A1218-16E5-41A8-A359-24382ACA12BB}" type="datetime1">
              <a:rPr lang="de-DE" smtClean="0"/>
              <a:t>17.04.2023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716910" y="6277012"/>
            <a:ext cx="6840000" cy="180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Deutsche Friedrich Wilhelm Raiffeisen Gesellschaft E.V. - Folienmaster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D9382-879E-4990-90BA-BC8BE786F03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800800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42897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B39D0-E732-4A17-9E87-5DF64BC44FDD}" type="datetime1">
              <a:rPr lang="de-DE" smtClean="0"/>
              <a:t>17.04.2023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716910" y="6277012"/>
            <a:ext cx="6840000" cy="180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Deutsche Friedrich Wilhelm Raiffeisen Gesellschaft E.V. - Folienmaster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D9382-879E-4990-90BA-BC8BE786F03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596387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F5412-C811-4012-9B8D-04F0580F6361}" type="datetime1">
              <a:rPr lang="de-DE" smtClean="0"/>
              <a:t>17.04.2023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716910" y="6277012"/>
            <a:ext cx="6840000" cy="180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Deutsche Friedrich Wilhelm Raiffeisen Gesellschaft E.V. - Folienmaster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D9382-879E-4990-90BA-BC8BE786F03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212663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B7DE8-6ECC-4D8B-832B-B1761ABA1830}" type="datetime1">
              <a:rPr lang="de-DE" smtClean="0"/>
              <a:t>17.04.2023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716910" y="6277012"/>
            <a:ext cx="6840000" cy="180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Deutsche Friedrich Wilhelm Raiffeisen Gesellschaft E.V. - Folienmaster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D9382-879E-4990-90BA-BC8BE786F03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59013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6000" y="365125"/>
            <a:ext cx="11520000" cy="936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EE8F7B-F1FA-446F-9FAA-2E205139EEB5}" type="datetime1">
              <a:rPr lang="de-DE" smtClean="0"/>
              <a:t>17.04.2023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16910" y="6277012"/>
            <a:ext cx="6840000" cy="180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Deutsche Friedrich Wilhelm Raiffeisen Gesellschaft E.V. - Folienmaster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D9382-879E-4990-90BA-BC8BE786F03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043005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71713-5B4F-4960-A963-4FE566B67D9D}" type="datetime1">
              <a:rPr lang="de-DE" smtClean="0"/>
              <a:t>17.04.2023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16910" y="6277012"/>
            <a:ext cx="6840000" cy="180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Deutsche Friedrich Wilhelm Raiffeisen Gesellschaft E.V. - Folienmaster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D9382-879E-4990-90BA-BC8BE786F03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387693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336000" y="365125"/>
            <a:ext cx="11520000" cy="936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17" name="Date Placeholder 2"/>
          <p:cNvSpPr>
            <a:spLocks noGrp="1"/>
          </p:cNvSpPr>
          <p:nvPr>
            <p:ph type="dt" sz="half" idx="10"/>
          </p:nvPr>
        </p:nvSpPr>
        <p:spPr>
          <a:xfrm>
            <a:off x="827710" y="6277012"/>
            <a:ext cx="756000" cy="180000"/>
          </a:xfrm>
        </p:spPr>
        <p:txBody>
          <a:bodyPr/>
          <a:lstStyle/>
          <a:p>
            <a:r>
              <a:rPr lang="de-DE" dirty="0"/>
              <a:t>&lt;Datum&gt;</a:t>
            </a:r>
          </a:p>
        </p:txBody>
      </p:sp>
      <p:sp>
        <p:nvSpPr>
          <p:cNvPr id="18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716910" y="6277012"/>
            <a:ext cx="6840000" cy="180000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  <p:sp>
        <p:nvSpPr>
          <p:cNvPr id="19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336000" y="6277012"/>
            <a:ext cx="360000" cy="180000"/>
          </a:xfrm>
        </p:spPr>
        <p:txBody>
          <a:bodyPr/>
          <a:lstStyle/>
          <a:p>
            <a:fld id="{262D9382-879E-4990-90BA-BC8BE786F030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336000" y="1396800"/>
            <a:ext cx="11520000" cy="4510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976804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UNESC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336000" y="365125"/>
            <a:ext cx="8220910" cy="936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17" name="Date Placeholder 2"/>
          <p:cNvSpPr>
            <a:spLocks noGrp="1"/>
          </p:cNvSpPr>
          <p:nvPr>
            <p:ph type="dt" sz="half" idx="10"/>
          </p:nvPr>
        </p:nvSpPr>
        <p:spPr>
          <a:xfrm>
            <a:off x="827710" y="6277012"/>
            <a:ext cx="756000" cy="180000"/>
          </a:xfrm>
        </p:spPr>
        <p:txBody>
          <a:bodyPr/>
          <a:lstStyle/>
          <a:p>
            <a:fld id="{1DFB694F-73E7-49BC-8F82-6AAC1C9F4557}" type="datetime1">
              <a:rPr lang="de-DE" smtClean="0"/>
              <a:t>17.04.2023</a:t>
            </a:fld>
            <a:endParaRPr lang="de-DE"/>
          </a:p>
        </p:txBody>
      </p:sp>
      <p:sp>
        <p:nvSpPr>
          <p:cNvPr id="18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716910" y="6277012"/>
            <a:ext cx="6840000" cy="180000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Deutsche Friedrich Wilhelm Raiffeisen Gesellschaft e.V. </a:t>
            </a:r>
          </a:p>
        </p:txBody>
      </p:sp>
      <p:sp>
        <p:nvSpPr>
          <p:cNvPr id="19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336000" y="6277012"/>
            <a:ext cx="360000" cy="180000"/>
          </a:xfrm>
        </p:spPr>
        <p:txBody>
          <a:bodyPr/>
          <a:lstStyle/>
          <a:p>
            <a:fld id="{262D9382-879E-4990-90BA-BC8BE786F030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3"/>
          </p:nvPr>
        </p:nvSpPr>
        <p:spPr>
          <a:xfrm>
            <a:off x="334800" y="1396800"/>
            <a:ext cx="11520000" cy="4500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032057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hapter Slide Raiffeis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-24000" y="-30600"/>
            <a:ext cx="12240000" cy="6919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Rectangle 8"/>
          <p:cNvSpPr/>
          <p:nvPr userDrawn="1"/>
        </p:nvSpPr>
        <p:spPr>
          <a:xfrm>
            <a:off x="3939300" y="1287219"/>
            <a:ext cx="7200000" cy="360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de-DE"/>
          </a:p>
        </p:txBody>
      </p:sp>
      <p:sp>
        <p:nvSpPr>
          <p:cNvPr id="10" name="Rectangle 9"/>
          <p:cNvSpPr/>
          <p:nvPr userDrawn="1"/>
        </p:nvSpPr>
        <p:spPr>
          <a:xfrm>
            <a:off x="3939300" y="3858506"/>
            <a:ext cx="7200000" cy="108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67175" y="1488829"/>
            <a:ext cx="6962775" cy="1328639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de-DE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0511" y="2904818"/>
            <a:ext cx="2098789" cy="1260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67176" y="2904818"/>
            <a:ext cx="4973336" cy="686338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749284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hapter 2 Slide Raiffeis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-24000" y="-30600"/>
            <a:ext cx="12240000" cy="69192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Rectangle 8"/>
          <p:cNvSpPr/>
          <p:nvPr userDrawn="1"/>
        </p:nvSpPr>
        <p:spPr>
          <a:xfrm>
            <a:off x="3939300" y="1287219"/>
            <a:ext cx="7200000" cy="360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de-DE"/>
          </a:p>
        </p:txBody>
      </p:sp>
      <p:sp>
        <p:nvSpPr>
          <p:cNvPr id="10" name="Rectangle 9"/>
          <p:cNvSpPr/>
          <p:nvPr userDrawn="1"/>
        </p:nvSpPr>
        <p:spPr>
          <a:xfrm>
            <a:off x="3939300" y="3858506"/>
            <a:ext cx="7200000" cy="108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67175" y="1488829"/>
            <a:ext cx="6962775" cy="1328639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de-DE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0511" y="2904818"/>
            <a:ext cx="2098789" cy="1260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67176" y="2904818"/>
            <a:ext cx="4973336" cy="686338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602546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rporate Ident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36000" y="365125"/>
            <a:ext cx="11520000" cy="936000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Corporate Identity Reminder</a:t>
            </a:r>
            <a:endParaRPr lang="de-DE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B3E38-7842-4620-B207-699F02CAA4BE}" type="datetime1">
              <a:rPr lang="de-DE" smtClean="0"/>
              <a:t>17.04.2023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716910" y="6277012"/>
            <a:ext cx="6840000" cy="180000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Deutsche Friedrich Wilhelm Raiffeisen Gesellschaft e.V.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D9382-879E-4990-90BA-BC8BE786F030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7" name="Text Placeholder 2"/>
          <p:cNvSpPr>
            <a:spLocks noGrp="1"/>
          </p:cNvSpPr>
          <p:nvPr>
            <p:ph idx="1" hasCustomPrompt="1"/>
          </p:nvPr>
        </p:nvSpPr>
        <p:spPr>
          <a:xfrm>
            <a:off x="336000" y="1396799"/>
            <a:ext cx="11520000" cy="45144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2000">
                <a:latin typeface="Frutiger Next Com"/>
              </a:defRPr>
            </a:lvl1pPr>
            <a:lvl2pPr>
              <a:defRPr sz="2000">
                <a:latin typeface="Frutiger Next Com"/>
              </a:defRPr>
            </a:lvl2pPr>
            <a:lvl3pPr>
              <a:defRPr sz="2000">
                <a:latin typeface="Frutiger Next Com"/>
              </a:defRPr>
            </a:lvl3pPr>
            <a:lvl4pPr>
              <a:defRPr sz="2000">
                <a:latin typeface="Frutiger Next Com"/>
              </a:defRPr>
            </a:lvl4pPr>
            <a:lvl5pPr>
              <a:defRPr sz="2000">
                <a:latin typeface="Frutiger Next Com"/>
              </a:defRPr>
            </a:lvl5pPr>
          </a:lstStyle>
          <a:p>
            <a:pPr lvl="0"/>
            <a:r>
              <a:rPr lang="en-US" dirty="0" err="1"/>
              <a:t>Schriftart</a:t>
            </a:r>
            <a:r>
              <a:rPr lang="en-US" dirty="0"/>
              <a:t>: </a:t>
            </a:r>
            <a:r>
              <a:rPr lang="en-US" dirty="0" err="1"/>
              <a:t>Frutiger</a:t>
            </a:r>
            <a:r>
              <a:rPr lang="en-US" dirty="0"/>
              <a:t> Next Com</a:t>
            </a:r>
          </a:p>
          <a:p>
            <a:pPr lvl="0"/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436155" y="1898870"/>
            <a:ext cx="1002323" cy="940777"/>
          </a:xfrm>
          <a:prstGeom prst="rect">
            <a:avLst/>
          </a:prstGeom>
          <a:solidFill>
            <a:srgbClr val="66B3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dirty="0"/>
              <a:t>102 </a:t>
            </a:r>
          </a:p>
          <a:p>
            <a:pPr algn="ctr"/>
            <a:r>
              <a:rPr lang="de-DE" sz="1200" dirty="0"/>
              <a:t>179 </a:t>
            </a:r>
          </a:p>
          <a:p>
            <a:pPr algn="ctr"/>
            <a:r>
              <a:rPr lang="de-DE" sz="1200" dirty="0"/>
              <a:t>49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1652424" y="1898869"/>
            <a:ext cx="1002323" cy="940777"/>
          </a:xfrm>
          <a:prstGeom prst="rect">
            <a:avLst/>
          </a:prstGeom>
          <a:solidFill>
            <a:srgbClr val="095C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dirty="0"/>
              <a:t>9 </a:t>
            </a:r>
          </a:p>
          <a:p>
            <a:pPr algn="ctr"/>
            <a:r>
              <a:rPr lang="de-DE" sz="1200" dirty="0"/>
              <a:t>92 </a:t>
            </a:r>
          </a:p>
          <a:p>
            <a:pPr algn="ctr"/>
            <a:r>
              <a:rPr lang="de-DE" sz="1200" dirty="0"/>
              <a:t>170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2868693" y="1898868"/>
            <a:ext cx="1002323" cy="940777"/>
          </a:xfrm>
          <a:prstGeom prst="rect">
            <a:avLst/>
          </a:prstGeom>
          <a:solidFill>
            <a:srgbClr val="EC66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dirty="0"/>
              <a:t>236</a:t>
            </a:r>
          </a:p>
          <a:p>
            <a:pPr algn="ctr"/>
            <a:r>
              <a:rPr lang="de-DE" sz="1200" dirty="0"/>
              <a:t>102</a:t>
            </a:r>
          </a:p>
          <a:p>
            <a:pPr algn="ctr"/>
            <a:r>
              <a:rPr lang="de-DE" sz="1200" dirty="0"/>
              <a:t>13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4084962" y="1898867"/>
            <a:ext cx="1002323" cy="940777"/>
          </a:xfrm>
          <a:prstGeom prst="rect">
            <a:avLst/>
          </a:prstGeom>
          <a:solidFill>
            <a:srgbClr val="7071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dirty="0"/>
              <a:t>112</a:t>
            </a:r>
            <a:endParaRPr lang="de-DE" sz="1200" baseline="0" dirty="0"/>
          </a:p>
          <a:p>
            <a:pPr algn="ctr"/>
            <a:r>
              <a:rPr lang="de-DE" sz="1200" baseline="0" dirty="0"/>
              <a:t>113</a:t>
            </a:r>
          </a:p>
          <a:p>
            <a:pPr algn="ctr"/>
            <a:r>
              <a:rPr lang="de-DE" sz="1200" baseline="0" dirty="0"/>
              <a:t>114</a:t>
            </a:r>
            <a:endParaRPr lang="de-DE" sz="1200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5301231" y="1898867"/>
            <a:ext cx="1002323" cy="94077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dirty="0"/>
              <a:t>165</a:t>
            </a:r>
          </a:p>
          <a:p>
            <a:pPr algn="ctr"/>
            <a:r>
              <a:rPr lang="de-DE" sz="1200" dirty="0"/>
              <a:t>165</a:t>
            </a:r>
          </a:p>
          <a:p>
            <a:pPr algn="ctr"/>
            <a:r>
              <a:rPr lang="de-DE" sz="1200" dirty="0"/>
              <a:t>165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000" y="4704264"/>
            <a:ext cx="4279392" cy="120700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4791" y="3629231"/>
            <a:ext cx="3801209" cy="2282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7663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7B3F5-062F-4920-AFB7-71C888302946}" type="datetime1">
              <a:rPr lang="de-DE" smtClean="0"/>
              <a:t>17.04.2023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16910" y="6277012"/>
            <a:ext cx="6840000" cy="180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Deutsche Friedrich Wilhelm Raiffeisen Gesellschaft E.V. - Folienmaster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D9382-879E-4990-90BA-BC8BE786F03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112205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014413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3894138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E04A6-FEAC-4763-88A5-0676134DBC21}" type="datetime1">
              <a:rPr lang="de-DE" smtClean="0"/>
              <a:t>17.04.2023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16910" y="6277012"/>
            <a:ext cx="6840000" cy="180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Deutsche Friedrich Wilhelm Raiffeisen Gesellschaft E.V. - Folienmaster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D9382-879E-4990-90BA-BC8BE786F03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913635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36000" y="1396800"/>
            <a:ext cx="56838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396800"/>
            <a:ext cx="56838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322158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/>
          <p:cNvCxnSpPr/>
          <p:nvPr userDrawn="1"/>
        </p:nvCxnSpPr>
        <p:spPr>
          <a:xfrm flipV="1">
            <a:off x="336000" y="6007012"/>
            <a:ext cx="1152000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6000" y="1396799"/>
            <a:ext cx="11520000" cy="4500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7710" y="6277012"/>
            <a:ext cx="756000" cy="18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Frutiger Next Com"/>
              </a:defRPr>
            </a:lvl1pPr>
          </a:lstStyle>
          <a:p>
            <a:r>
              <a:rPr lang="de-DE" dirty="0"/>
              <a:t>&lt;Datum&gt;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36000" y="6277012"/>
            <a:ext cx="360000" cy="18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Frutiger Next Com"/>
              </a:defRPr>
            </a:lvl1pPr>
          </a:lstStyle>
          <a:p>
            <a:fld id="{262D9382-879E-4990-90BA-BC8BE786F030}" type="slidenum">
              <a:rPr lang="de-DE" smtClean="0"/>
              <a:pPr/>
              <a:t>‹Nr.›</a:t>
            </a:fld>
            <a:endParaRPr lang="de-DE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6691" y="6007012"/>
            <a:ext cx="1199309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72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6" r:id="rId2"/>
    <p:sldLayoutId id="2147483662" r:id="rId3"/>
    <p:sldLayoutId id="2147483678" r:id="rId4"/>
    <p:sldLayoutId id="2147483680" r:id="rId5"/>
    <p:sldLayoutId id="2147483674" r:id="rId6"/>
    <p:sldLayoutId id="2147483661" r:id="rId7"/>
    <p:sldLayoutId id="2147483663" r:id="rId8"/>
    <p:sldLayoutId id="2147483664" r:id="rId9"/>
    <p:sldLayoutId id="2147483665" r:id="rId10"/>
    <p:sldLayoutId id="2147483666" r:id="rId11"/>
    <p:sldLayoutId id="2147483667" r:id="rId12"/>
    <p:sldLayoutId id="2147483668" r:id="rId13"/>
    <p:sldLayoutId id="2147483669" r:id="rId14"/>
    <p:sldLayoutId id="2147483670" r:id="rId15"/>
    <p:sldLayoutId id="2147483671" r:id="rId16"/>
  </p:sldLayoutIdLst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500" b="1" kern="1200">
          <a:solidFill>
            <a:schemeClr val="accent1"/>
          </a:solidFill>
          <a:latin typeface="Frutiger Next Com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Frutiger Next Com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Frutiger Next Com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Frutiger Next Com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Frutiger Next Com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Frutiger Next Com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3.emf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0.jpeg"/><Relationship Id="rId5" Type="http://schemas.openxmlformats.org/officeDocument/2006/relationships/image" Target="../media/image29.emf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enossenschaftsmuseum.de/" TargetMode="External"/><Relationship Id="rId3" Type="http://schemas.openxmlformats.org/officeDocument/2006/relationships/hyperlink" Target="http://www.dgrv.de/" TargetMode="External"/><Relationship Id="rId7" Type="http://schemas.openxmlformats.org/officeDocument/2006/relationships/hyperlink" Target="http://www.iru.de/" TargetMode="External"/><Relationship Id="rId2" Type="http://schemas.openxmlformats.org/officeDocument/2006/relationships/hyperlink" Target="http://www.raiffeisen-gesellschaft.de/" TargetMode="External"/><Relationship Id="rId1" Type="http://schemas.openxmlformats.org/officeDocument/2006/relationships/slideLayout" Target="../slideLayouts/slideLayout9.xml"/><Relationship Id="rId6" Type="http://schemas.openxmlformats.org/officeDocument/2006/relationships/hyperlink" Target="http://www.adg-akademie.de/" TargetMode="External"/><Relationship Id="rId5" Type="http://schemas.openxmlformats.org/officeDocument/2006/relationships/hyperlink" Target="http://www.raiffeisen.de/" TargetMode="External"/><Relationship Id="rId4" Type="http://schemas.openxmlformats.org/officeDocument/2006/relationships/hyperlink" Target="http://www.bvr.de/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4046738" y="1435562"/>
            <a:ext cx="6962775" cy="1733765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de-DE" sz="2200" dirty="0"/>
              <a:t>&lt;Datum&gt; ● &lt;Ort&gt;</a:t>
            </a:r>
            <a:br>
              <a:rPr lang="de-DE" sz="3600" dirty="0"/>
            </a:br>
            <a:r>
              <a:rPr lang="de-DE" sz="3600" dirty="0"/>
              <a:t>Herzlich willkommen! </a:t>
            </a:r>
            <a:br>
              <a:rPr lang="de-DE" sz="3600" dirty="0"/>
            </a:br>
            <a:r>
              <a:rPr lang="de-DE" sz="3600" dirty="0"/>
              <a:t>&lt;Anlass&gt;</a:t>
            </a:r>
            <a:br>
              <a:rPr lang="de-DE" sz="3600" dirty="0"/>
            </a:br>
            <a:endParaRPr lang="de-DE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67175" y="3936217"/>
            <a:ext cx="5191125" cy="909051"/>
          </a:xfrm>
        </p:spPr>
        <p:txBody>
          <a:bodyPr>
            <a:noAutofit/>
          </a:bodyPr>
          <a:lstStyle/>
          <a:p>
            <a:r>
              <a:rPr lang="de-DE" sz="2000" b="1" dirty="0"/>
              <a:t>Auf den Spuren von</a:t>
            </a:r>
            <a:br>
              <a:rPr lang="de-DE" sz="2000" b="1" dirty="0"/>
            </a:br>
            <a:r>
              <a:rPr lang="de-DE" sz="2000" b="1" dirty="0"/>
              <a:t>Friedrich Wilhelm Raiffeisen,</a:t>
            </a:r>
            <a:br>
              <a:rPr lang="de-DE" sz="2000" b="1" dirty="0"/>
            </a:br>
            <a:r>
              <a:rPr lang="de-DE" sz="2000" b="1" dirty="0"/>
              <a:t>seinem Leben und Werk</a:t>
            </a:r>
          </a:p>
        </p:txBody>
      </p:sp>
    </p:spTree>
    <p:extLst>
      <p:ext uri="{BB962C8B-B14F-4D97-AF65-F5344CB8AC3E}">
        <p14:creationId xmlns:p14="http://schemas.microsoft.com/office/powerpoint/2010/main" val="6180774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4A2B8D5-95C7-45F9-9025-47811EEAB36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36000" y="365125"/>
            <a:ext cx="11520000" cy="9360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de-DE" sz="3600" dirty="0"/>
              <a:t>Station 3: </a:t>
            </a:r>
            <a:r>
              <a:rPr lang="de-DE" sz="3600" dirty="0" err="1"/>
              <a:t>Heddesdorf</a:t>
            </a:r>
            <a:r>
              <a:rPr lang="de-DE" sz="3600" dirty="0"/>
              <a:t> </a:t>
            </a:r>
            <a:r>
              <a:rPr lang="de-DE" sz="2000" dirty="0"/>
              <a:t>(1852 bis 1865)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D84AF9D8-A1FF-45CA-A170-84EED19B6324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827710" y="6277012"/>
            <a:ext cx="756000" cy="180000"/>
          </a:xfrm>
        </p:spPr>
        <p:txBody>
          <a:bodyPr/>
          <a:lstStyle/>
          <a:p>
            <a:fld id="{49AB2978-6783-4741-BE7C-39AD27D3B004}" type="datetime1">
              <a:rPr lang="de-DE" smtClean="0"/>
              <a:t>17.04.2023</a:t>
            </a:fld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D9F98EAA-DB0B-4A26-8F72-4EE564A877E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336000" y="6277012"/>
            <a:ext cx="360000" cy="180000"/>
          </a:xfrm>
        </p:spPr>
        <p:txBody>
          <a:bodyPr/>
          <a:lstStyle/>
          <a:p>
            <a:fld id="{262D9382-879E-4990-90BA-BC8BE786F030}" type="slidenum">
              <a:rPr lang="de-DE" smtClean="0"/>
              <a:t>10</a:t>
            </a:fld>
            <a:endParaRPr lang="de-DE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8DD6295F-9E82-42D4-B8EE-E9E42BD79453}"/>
              </a:ext>
            </a:extLst>
          </p:cNvPr>
          <p:cNvSpPr txBox="1"/>
          <p:nvPr/>
        </p:nvSpPr>
        <p:spPr>
          <a:xfrm>
            <a:off x="5155069" y="1149465"/>
            <a:ext cx="6840000" cy="480131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buClr>
                <a:schemeClr val="accent3"/>
              </a:buClr>
              <a:buFont typeface="Wingdings" panose="05000000000000000000" pitchFamily="2" charset="2"/>
              <a:buChar char="§"/>
            </a:pPr>
            <a:r>
              <a:rPr lang="de-DE" sz="2400" b="1" i="0" dirty="0">
                <a:latin typeface="Frutiger VR" panose="020B0503060000020004" pitchFamily="34" charset="0"/>
                <a:ea typeface="12 Frutiger* 55 Roman   05103" charset="0"/>
                <a:cs typeface="12 Frutiger* 55 Roman   05103" charset="0"/>
              </a:rPr>
              <a:t>Schulwesen und Gemeindefinanzen, Waldbewirtschaftung und Wohlfahrtspflege</a:t>
            </a:r>
          </a:p>
          <a:p>
            <a:pPr marL="285750" indent="-285750">
              <a:buClr>
                <a:schemeClr val="accent3"/>
              </a:buClr>
              <a:buFont typeface="Wingdings" panose="05000000000000000000" pitchFamily="2" charset="2"/>
              <a:buChar char="§"/>
            </a:pPr>
            <a:r>
              <a:rPr lang="de-DE" sz="2400" b="1" dirty="0">
                <a:latin typeface="Frutiger VR" panose="020B0503060000020004" pitchFamily="34" charset="0"/>
                <a:ea typeface="12 Frutiger* 55 Roman   05103" charset="0"/>
                <a:cs typeface="12 Frutiger* 55 Roman   05103" charset="0"/>
              </a:rPr>
              <a:t>Folgen der Industrialisierung: Kein Schutz bei Arbeitslosigkeit, Arbeitsunfällen, Krankheit</a:t>
            </a:r>
          </a:p>
          <a:p>
            <a:pPr marL="285750" indent="-285750">
              <a:buClr>
                <a:schemeClr val="accent3"/>
              </a:buClr>
              <a:buFont typeface="Wingdings" panose="05000000000000000000" pitchFamily="2" charset="2"/>
              <a:buChar char="§"/>
            </a:pPr>
            <a:r>
              <a:rPr lang="de-DE" sz="2400" b="1" i="0" dirty="0">
                <a:latin typeface="Frutiger VR" panose="020B0503060000020004" pitchFamily="34" charset="0"/>
                <a:ea typeface="12 Frutiger* 55 Roman   05103" charset="0"/>
                <a:cs typeface="12 Frutiger* 55 Roman   05103" charset="0"/>
              </a:rPr>
              <a:t>Antwort war die Gründung des</a:t>
            </a:r>
            <a:br>
              <a:rPr lang="de-DE" sz="2400" b="1" i="0" dirty="0">
                <a:latin typeface="Frutiger VR" panose="020B0503060000020004" pitchFamily="34" charset="0"/>
                <a:ea typeface="12 Frutiger* 55 Roman   05103" charset="0"/>
                <a:cs typeface="12 Frutiger* 55 Roman   05103" charset="0"/>
              </a:rPr>
            </a:br>
            <a:r>
              <a:rPr lang="de-DE" sz="2400" b="1" i="1" dirty="0" err="1">
                <a:latin typeface="Frutiger VR" panose="020B0503060000020004" pitchFamily="34" charset="0"/>
                <a:ea typeface="12 Frutiger* 55 Roman   05103" charset="0"/>
                <a:cs typeface="12 Frutiger* 55 Roman   05103" charset="0"/>
              </a:rPr>
              <a:t>Heddesdorfer</a:t>
            </a:r>
            <a:r>
              <a:rPr lang="de-DE" sz="2400" b="1" i="1" dirty="0">
                <a:latin typeface="Frutiger VR" panose="020B0503060000020004" pitchFamily="34" charset="0"/>
                <a:ea typeface="12 Frutiger* 55 Roman   05103" charset="0"/>
                <a:cs typeface="12 Frutiger* 55 Roman   05103" charset="0"/>
              </a:rPr>
              <a:t> Wohltätigkeits-Verein</a:t>
            </a:r>
          </a:p>
          <a:p>
            <a:pPr marL="285750" indent="-285750">
              <a:buClr>
                <a:schemeClr val="accent3"/>
              </a:buClr>
              <a:buFont typeface="Wingdings" panose="05000000000000000000" pitchFamily="2" charset="2"/>
              <a:buChar char="§"/>
            </a:pPr>
            <a:r>
              <a:rPr lang="de-DE" sz="2400" b="1" dirty="0">
                <a:latin typeface="Frutiger VR" panose="020B0503060000020004" pitchFamily="34" charset="0"/>
                <a:ea typeface="12 Frutiger* 55 Roman   05103" charset="0"/>
                <a:cs typeface="12 Frutiger* 55 Roman   05103" charset="0"/>
              </a:rPr>
              <a:t>Schwerpunkt wurde die Kreditvergabe, deshalb:</a:t>
            </a:r>
            <a:br>
              <a:rPr lang="de-DE" sz="2400" b="1" dirty="0">
                <a:latin typeface="Frutiger VR" panose="020B0503060000020004" pitchFamily="34" charset="0"/>
                <a:ea typeface="12 Frutiger* 55 Roman   05103" charset="0"/>
                <a:cs typeface="12 Frutiger* 55 Roman   05103" charset="0"/>
              </a:rPr>
            </a:br>
            <a:r>
              <a:rPr lang="de-DE" sz="2400" b="1" i="0" dirty="0">
                <a:latin typeface="Frutiger VR" panose="020B0503060000020004" pitchFamily="34" charset="0"/>
                <a:ea typeface="12 Frutiger* 55 Roman   05103" charset="0"/>
                <a:cs typeface="12 Frutiger* 55 Roman   05103" charset="0"/>
              </a:rPr>
              <a:t>1864 Wandlung des Vereins in den</a:t>
            </a:r>
            <a:br>
              <a:rPr lang="de-DE" sz="2400" b="1" i="0" dirty="0">
                <a:latin typeface="Frutiger VR" panose="020B0503060000020004" pitchFamily="34" charset="0"/>
                <a:ea typeface="12 Frutiger* 55 Roman   05103" charset="0"/>
                <a:cs typeface="12 Frutiger* 55 Roman   05103" charset="0"/>
              </a:rPr>
            </a:br>
            <a:r>
              <a:rPr lang="de-DE" sz="2400" b="1" i="1" dirty="0" err="1">
                <a:latin typeface="Frutiger VR" panose="020B0503060000020004" pitchFamily="34" charset="0"/>
                <a:ea typeface="12 Frutiger* 55 Roman   05103" charset="0"/>
                <a:cs typeface="12 Frutiger* 55 Roman   05103" charset="0"/>
              </a:rPr>
              <a:t>Heddesdorfer</a:t>
            </a:r>
            <a:r>
              <a:rPr lang="de-DE" sz="2400" b="1" i="1" dirty="0">
                <a:latin typeface="Frutiger VR" panose="020B0503060000020004" pitchFamily="34" charset="0"/>
                <a:ea typeface="12 Frutiger* 55 Roman   05103" charset="0"/>
                <a:cs typeface="12 Frutiger* 55 Roman   05103" charset="0"/>
              </a:rPr>
              <a:t> Darlehenskassen-Verein</a:t>
            </a:r>
            <a:endParaRPr lang="de-DE" sz="2400" b="1" i="0" dirty="0">
              <a:latin typeface="Frutiger VR" panose="020B0503060000020004" pitchFamily="34" charset="0"/>
              <a:ea typeface="12 Frutiger* 55 Roman   05103" charset="0"/>
              <a:cs typeface="12 Frutiger* 55 Roman   05103" charset="0"/>
            </a:endParaRPr>
          </a:p>
          <a:p>
            <a:pPr marL="285750" indent="-285750">
              <a:buClr>
                <a:schemeClr val="accent3"/>
              </a:buClr>
              <a:buFont typeface="Wingdings" panose="05000000000000000000" pitchFamily="2" charset="2"/>
              <a:buChar char="§"/>
            </a:pPr>
            <a:r>
              <a:rPr lang="de-DE" sz="2400" b="1" dirty="0">
                <a:latin typeface="Frutiger VR" panose="020B0503060000020004" pitchFamily="34" charset="0"/>
                <a:ea typeface="12 Frutiger* 55 Roman   05103" charset="0"/>
                <a:cs typeface="12 Frutiger* 55 Roman   05103" charset="0"/>
              </a:rPr>
              <a:t>Weiterbau der Rheinstraße , 1857 Vollendung</a:t>
            </a:r>
            <a:br>
              <a:rPr lang="de-DE" sz="2400" b="1" dirty="0">
                <a:latin typeface="Frutiger VR" panose="020B0503060000020004" pitchFamily="34" charset="0"/>
                <a:ea typeface="12 Frutiger* 55 Roman   05103" charset="0"/>
                <a:cs typeface="12 Frutiger* 55 Roman   05103" charset="0"/>
              </a:rPr>
            </a:br>
            <a:r>
              <a:rPr lang="de-DE" sz="2400" b="1" dirty="0">
                <a:latin typeface="Frutiger VR" panose="020B0503060000020004" pitchFamily="34" charset="0"/>
                <a:ea typeface="12 Frutiger* 55 Roman   05103" charset="0"/>
                <a:cs typeface="12 Frutiger* 55 Roman   05103" charset="0"/>
              </a:rPr>
              <a:t>von Weyerbusch bis Neuwied</a:t>
            </a:r>
            <a:endParaRPr lang="de-DE" sz="2400" b="1" i="0" dirty="0">
              <a:latin typeface="Frutiger VR" panose="020B0503060000020004" pitchFamily="34" charset="0"/>
              <a:ea typeface="12 Frutiger* 55 Roman   05103" charset="0"/>
              <a:cs typeface="12 Frutiger* 55 Roman   05103" charset="0"/>
            </a:endParaRPr>
          </a:p>
          <a:p>
            <a:pPr marL="285750" indent="-285750">
              <a:buClr>
                <a:schemeClr val="accent3"/>
              </a:buClr>
              <a:buFont typeface="Wingdings" panose="05000000000000000000" pitchFamily="2" charset="2"/>
              <a:buChar char="§"/>
            </a:pPr>
            <a:r>
              <a:rPr lang="de-DE" sz="2400" b="1" dirty="0">
                <a:latin typeface="Frutiger VR" panose="020B0503060000020004" pitchFamily="34" charset="0"/>
                <a:ea typeface="12 Frutiger* 55 Roman   05103" charset="0"/>
                <a:cs typeface="12 Frutiger* 55 Roman   05103" charset="0"/>
              </a:rPr>
              <a:t>Weitere Themen: Einsatz für entlassene </a:t>
            </a:r>
            <a:r>
              <a:rPr lang="de-DE" sz="2400" b="1" dirty="0" err="1">
                <a:latin typeface="Frutiger VR" panose="020B0503060000020004" pitchFamily="34" charset="0"/>
                <a:ea typeface="12 Frutiger* 55 Roman   05103" charset="0"/>
                <a:cs typeface="12 Frutiger* 55 Roman   05103" charset="0"/>
              </a:rPr>
              <a:t>Strafgefan-gene</a:t>
            </a:r>
            <a:r>
              <a:rPr lang="de-DE" sz="2400" b="1" dirty="0">
                <a:latin typeface="Frutiger VR" panose="020B0503060000020004" pitchFamily="34" charset="0"/>
                <a:ea typeface="12 Frutiger* 55 Roman   05103" charset="0"/>
                <a:cs typeface="12 Frutiger* 55 Roman   05103" charset="0"/>
              </a:rPr>
              <a:t>, bessere Arbeitsbedingungen in den Fabriken</a:t>
            </a:r>
            <a:endParaRPr lang="de-DE" sz="2400" b="1" i="0" dirty="0">
              <a:latin typeface="Frutiger VR" panose="020B0503060000020004" pitchFamily="34" charset="0"/>
              <a:ea typeface="12 Frutiger* 55 Roman   05103" charset="0"/>
              <a:cs typeface="12 Frutiger* 55 Roman   05103" charset="0"/>
            </a:endParaRPr>
          </a:p>
        </p:txBody>
      </p:sp>
      <p:pic>
        <p:nvPicPr>
          <p:cNvPr id="4" name="Grafik 3" descr="Ein Bild, das Gebäude, Haus, Scheune, Bauernhaus enthält.&#10;&#10;Automatisch generierte Beschreibung">
            <a:extLst>
              <a:ext uri="{FF2B5EF4-FFF2-40B4-BE49-F238E27FC236}">
                <a16:creationId xmlns:a16="http://schemas.microsoft.com/office/drawing/2014/main" id="{DBAD68E0-6675-310D-A3DF-10BA1A4486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428" y="1688773"/>
            <a:ext cx="4473638" cy="3004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23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4294967295"/>
          </p:nvPr>
        </p:nvSpPr>
        <p:spPr>
          <a:xfrm>
            <a:off x="827710" y="6277012"/>
            <a:ext cx="756000" cy="180000"/>
          </a:xfrm>
        </p:spPr>
        <p:txBody>
          <a:bodyPr/>
          <a:lstStyle/>
          <a:p>
            <a:fld id="{7C7B5990-948A-466E-8741-E17B3E02C398}" type="datetime1">
              <a:rPr lang="de-DE" smtClean="0"/>
              <a:t>17.04.2023</a:t>
            </a:fld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336000" y="6277012"/>
            <a:ext cx="360000" cy="180000"/>
          </a:xfrm>
        </p:spPr>
        <p:txBody>
          <a:bodyPr/>
          <a:lstStyle/>
          <a:p>
            <a:fld id="{262D9382-879E-4990-90BA-BC8BE786F030}" type="slidenum">
              <a:rPr lang="de-DE" smtClean="0"/>
              <a:t>11</a:t>
            </a:fld>
            <a:endParaRPr lang="de-DE"/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Zeitsprung –</a:t>
            </a:r>
            <a:br>
              <a:rPr lang="de-DE" dirty="0"/>
            </a:br>
            <a:r>
              <a:rPr lang="de-DE" dirty="0"/>
              <a:t>Genossenschaften im 21. Jahrhundert</a:t>
            </a: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de-DE" sz="2400" b="1" dirty="0"/>
              <a:t>Vom </a:t>
            </a:r>
            <a:r>
              <a:rPr lang="de-DE" sz="2400" b="1" dirty="0" err="1"/>
              <a:t>Hülfsverein</a:t>
            </a:r>
            <a:r>
              <a:rPr lang="de-DE" sz="2400" b="1" dirty="0"/>
              <a:t> zum Start-up</a:t>
            </a:r>
          </a:p>
        </p:txBody>
      </p:sp>
    </p:spTree>
    <p:extLst>
      <p:ext uri="{BB962C8B-B14F-4D97-AF65-F5344CB8AC3E}">
        <p14:creationId xmlns:p14="http://schemas.microsoft.com/office/powerpoint/2010/main" val="19132353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20F54BA0-5AF6-462E-8C95-79BFBA09589D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827710" y="6277012"/>
            <a:ext cx="756000" cy="180000"/>
          </a:xfrm>
        </p:spPr>
        <p:txBody>
          <a:bodyPr/>
          <a:lstStyle/>
          <a:p>
            <a:fld id="{49AB2978-6783-4741-BE7C-39AD27D3B004}" type="datetime1">
              <a:rPr lang="de-DE" smtClean="0"/>
              <a:t>17.04.2023</a:t>
            </a:fld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D329DEFC-7250-4BED-9A9B-9A4B4EEE983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336000" y="6277012"/>
            <a:ext cx="360000" cy="180000"/>
          </a:xfrm>
        </p:spPr>
        <p:txBody>
          <a:bodyPr/>
          <a:lstStyle/>
          <a:p>
            <a:fld id="{262D9382-879E-4990-90BA-BC8BE786F030}" type="slidenum">
              <a:rPr lang="de-DE" smtClean="0"/>
              <a:t>12</a:t>
            </a:fld>
            <a:endParaRPr lang="de-DE"/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EAC69ED8-4B5E-4A51-BBEB-DA332F1F400B}"/>
              </a:ext>
            </a:extLst>
          </p:cNvPr>
          <p:cNvSpPr txBox="1">
            <a:spLocks/>
          </p:cNvSpPr>
          <p:nvPr/>
        </p:nvSpPr>
        <p:spPr bwMode="auto">
          <a:xfrm>
            <a:off x="2861930" y="0"/>
            <a:ext cx="6468140" cy="2713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37021"/>
              </a:buClr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Frutiger VR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95959"/>
              </a:buClr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Frutiger VR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95959"/>
              </a:buClr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Frutiger VR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95959"/>
              </a:buClr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Frutiger VR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95959"/>
              </a:buClr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Frutiger VR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br>
              <a:rPr lang="de-DE" sz="2400" dirty="0"/>
            </a:br>
            <a:r>
              <a:rPr lang="de-DE" sz="3600" b="1" dirty="0">
                <a:solidFill>
                  <a:srgbClr val="0070C0"/>
                </a:solidFill>
              </a:rPr>
              <a:t>„Wir statt Gier –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de-DE" sz="3600" b="1" dirty="0">
                <a:solidFill>
                  <a:srgbClr val="0070C0"/>
                </a:solidFill>
              </a:rPr>
              <a:t>Die wundersame Renaissance der Genossenschaften“</a:t>
            </a:r>
            <a:br>
              <a:rPr lang="de-DE" sz="3200" b="1" dirty="0">
                <a:solidFill>
                  <a:srgbClr val="0070C0"/>
                </a:solidFill>
              </a:rPr>
            </a:br>
            <a:br>
              <a:rPr lang="de-DE" sz="1800" dirty="0"/>
            </a:br>
            <a:r>
              <a:rPr lang="de-DE" sz="1800" b="1" dirty="0"/>
              <a:t>WirtschaftsWoche • August 2012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E1EB7CC-CF07-8805-5634-63AF55DC882E}"/>
              </a:ext>
            </a:extLst>
          </p:cNvPr>
          <p:cNvSpPr txBox="1">
            <a:spLocks/>
          </p:cNvSpPr>
          <p:nvPr/>
        </p:nvSpPr>
        <p:spPr bwMode="auto">
          <a:xfrm>
            <a:off x="2861930" y="2713028"/>
            <a:ext cx="6590989" cy="252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37021"/>
              </a:buClr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Frutiger VR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95959"/>
              </a:buClr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Frutiger VR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95959"/>
              </a:buClr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Frutiger VR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95959"/>
              </a:buClr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Frutiger VR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95959"/>
              </a:buClr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Frutiger VR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br>
              <a:rPr lang="de-DE" sz="2400" dirty="0"/>
            </a:br>
            <a:r>
              <a:rPr lang="de-DE" sz="3600" b="1" dirty="0">
                <a:solidFill>
                  <a:srgbClr val="0070C0"/>
                </a:solidFill>
              </a:rPr>
              <a:t>„Aktuell erkennt man eine Art Renaissance der Genossen-</a:t>
            </a:r>
            <a:r>
              <a:rPr lang="de-DE" sz="3600" b="1" dirty="0" err="1">
                <a:solidFill>
                  <a:srgbClr val="0070C0"/>
                </a:solidFill>
              </a:rPr>
              <a:t>schaftsidee</a:t>
            </a:r>
            <a:r>
              <a:rPr lang="de-DE" sz="3600" b="1" dirty="0">
                <a:solidFill>
                  <a:srgbClr val="0070C0"/>
                </a:solidFill>
              </a:rPr>
              <a:t> (...), einer sehr demokratischen Rechtsform (...)“</a:t>
            </a:r>
            <a:br>
              <a:rPr lang="de-DE" sz="3200" b="1" dirty="0">
                <a:solidFill>
                  <a:srgbClr val="0070C0"/>
                </a:solidFill>
              </a:rPr>
            </a:br>
            <a:br>
              <a:rPr lang="de-DE" sz="1800" dirty="0"/>
            </a:br>
            <a:r>
              <a:rPr lang="de-DE" sz="1800" b="1" dirty="0"/>
              <a:t>FAZ • 2.2.2022</a:t>
            </a:r>
          </a:p>
        </p:txBody>
      </p:sp>
    </p:spTree>
    <p:extLst>
      <p:ext uri="{BB962C8B-B14F-4D97-AF65-F5344CB8AC3E}">
        <p14:creationId xmlns:p14="http://schemas.microsoft.com/office/powerpoint/2010/main" val="25474200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17BDAF-B43B-4338-BEE0-0E43E96BFA6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15999" y="400986"/>
            <a:ext cx="6207529" cy="900137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sz="3600" dirty="0"/>
              <a:t>Genossenschaften von A bis Z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DCEA939-353A-4C38-B66D-80F820C7A961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827710" y="6277012"/>
            <a:ext cx="756000" cy="180000"/>
          </a:xfrm>
        </p:spPr>
        <p:txBody>
          <a:bodyPr/>
          <a:lstStyle/>
          <a:p>
            <a:fld id="{49AB2978-6783-4741-BE7C-39AD27D3B004}" type="datetime1">
              <a:rPr lang="de-DE" smtClean="0"/>
              <a:t>17.04.2023</a:t>
            </a:fld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13F3A682-D2BB-4E42-AB31-21F0C1F725A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336000" y="6277012"/>
            <a:ext cx="360000" cy="180000"/>
          </a:xfrm>
        </p:spPr>
        <p:txBody>
          <a:bodyPr/>
          <a:lstStyle/>
          <a:p>
            <a:fld id="{262D9382-879E-4990-90BA-BC8BE786F030}" type="slidenum">
              <a:rPr lang="de-DE" smtClean="0"/>
              <a:t>13</a:t>
            </a:fld>
            <a:endParaRPr lang="de-DE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97142108-41A5-4BBB-ADF3-F77A9C71C8B1}"/>
              </a:ext>
            </a:extLst>
          </p:cNvPr>
          <p:cNvSpPr/>
          <p:nvPr/>
        </p:nvSpPr>
        <p:spPr>
          <a:xfrm>
            <a:off x="515999" y="1301123"/>
            <a:ext cx="6207529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e-DE" sz="2800" b="1" dirty="0">
                <a:solidFill>
                  <a:srgbClr val="66B331"/>
                </a:solidFill>
                <a:latin typeface="Frutiger VR" panose="020B0503060000020004" pitchFamily="34" charset="0"/>
              </a:rPr>
              <a:t>Was ist eine Genossenschaft?</a:t>
            </a:r>
          </a:p>
          <a:p>
            <a:pPr algn="l"/>
            <a:r>
              <a:rPr lang="de-DE" sz="2400" b="1" dirty="0">
                <a:latin typeface="Frutiger VR" panose="020B0503060000020004" pitchFamily="34" charset="0"/>
              </a:rPr>
              <a:t>Eine Genossenschaft ist ein Zusammenschluss von Personen, die ein gemeinsames Interesse mithilfe eines gemeinsamen Geschäftsbetriebs verfolgen.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787ACCA7-BD9B-4118-8AD5-93E1A324D525}"/>
              </a:ext>
            </a:extLst>
          </p:cNvPr>
          <p:cNvSpPr/>
          <p:nvPr/>
        </p:nvSpPr>
        <p:spPr>
          <a:xfrm>
            <a:off x="515999" y="3852140"/>
            <a:ext cx="7327846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e-DE" sz="2800" b="1" dirty="0">
                <a:solidFill>
                  <a:srgbClr val="66B331"/>
                </a:solidFill>
                <a:latin typeface="Frutiger VR" panose="020B0503060000020004" pitchFamily="34" charset="0"/>
              </a:rPr>
              <a:t>In welchen Branchen gibt es Genossenschaften?</a:t>
            </a:r>
          </a:p>
          <a:p>
            <a:pPr algn="l"/>
            <a:r>
              <a:rPr lang="de-DE" sz="2400" b="1" dirty="0">
                <a:latin typeface="Frutiger VR" panose="020B0503060000020004" pitchFamily="34" charset="0"/>
              </a:rPr>
              <a:t>In den vergangenen 160 Jahren haben sich Genossenschaften in vielen Bereichen etabliert.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CCC1C376-ECD9-4348-91C6-76C17CEE80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3845" y="400986"/>
            <a:ext cx="3448050" cy="5444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6211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C5C793BF-BABE-4FC0-9700-30C9BB5082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6400" y="282528"/>
            <a:ext cx="8140127" cy="5724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0186CD8-D0CC-4B47-89C5-DD574FBF26E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36000" y="151488"/>
            <a:ext cx="11520000" cy="936000"/>
          </a:xfrm>
          <a:prstGeom prst="rect">
            <a:avLst/>
          </a:prstGeom>
        </p:spPr>
        <p:txBody>
          <a:bodyPr/>
          <a:lstStyle/>
          <a:p>
            <a:r>
              <a:rPr lang="de-DE" sz="3600" dirty="0"/>
              <a:t>Ein Tag mit Genossenschaften</a:t>
            </a:r>
            <a:br>
              <a:rPr lang="de-DE" sz="2800" b="1" dirty="0">
                <a:solidFill>
                  <a:srgbClr val="7F7F7F"/>
                </a:solidFill>
                <a:latin typeface="Frutiger VR" pitchFamily="34" charset="0"/>
                <a:ea typeface="+mj-ea"/>
                <a:cs typeface="+mj-cs"/>
              </a:rPr>
            </a:br>
            <a:endParaRPr lang="de-DE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9C0E9411-1DDE-4DE8-B9A6-62EA400A84A0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827710" y="6277012"/>
            <a:ext cx="756000" cy="180000"/>
          </a:xfrm>
        </p:spPr>
        <p:txBody>
          <a:bodyPr/>
          <a:lstStyle/>
          <a:p>
            <a:fld id="{49AB2978-6783-4741-BE7C-39AD27D3B004}" type="datetime1">
              <a:rPr lang="de-DE" smtClean="0"/>
              <a:t>17.04.2023</a:t>
            </a:fld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9EDF3D99-CB74-4EDE-9298-113598CFFCC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336000" y="6277012"/>
            <a:ext cx="360000" cy="180000"/>
          </a:xfrm>
        </p:spPr>
        <p:txBody>
          <a:bodyPr/>
          <a:lstStyle/>
          <a:p>
            <a:fld id="{262D9382-879E-4990-90BA-BC8BE786F030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550252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4962E0A-9B27-4048-A457-C177A826C803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827710" y="6277012"/>
            <a:ext cx="756000" cy="180000"/>
          </a:xfrm>
        </p:spPr>
        <p:txBody>
          <a:bodyPr/>
          <a:lstStyle/>
          <a:p>
            <a:fld id="{49AB2978-6783-4741-BE7C-39AD27D3B004}" type="datetime1">
              <a:rPr lang="de-DE" smtClean="0"/>
              <a:t>17.04.2023</a:t>
            </a:fld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108106D5-67D9-4D76-9A50-CCE38562D05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336000" y="6277012"/>
            <a:ext cx="360000" cy="180000"/>
          </a:xfrm>
        </p:spPr>
        <p:txBody>
          <a:bodyPr/>
          <a:lstStyle/>
          <a:p>
            <a:fld id="{262D9382-879E-4990-90BA-BC8BE786F030}" type="slidenum">
              <a:rPr lang="de-DE" smtClean="0"/>
              <a:t>15</a:t>
            </a:fld>
            <a:endParaRPr lang="de-DE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B84AFE23-E4CF-446D-BDAC-6084437444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9841" y="272841"/>
            <a:ext cx="2911181" cy="1318584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D53D9BB5-AE5E-4E25-8773-2056AFA584A9}"/>
              </a:ext>
            </a:extLst>
          </p:cNvPr>
          <p:cNvSpPr txBox="1"/>
          <p:nvPr/>
        </p:nvSpPr>
        <p:spPr>
          <a:xfrm>
            <a:off x="427663" y="1733678"/>
            <a:ext cx="9111128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400" b="1" dirty="0">
                <a:latin typeface="Frutiger VR" panose="020B0503060000020004" pitchFamily="34" charset="0"/>
              </a:rPr>
              <a:t>Der argentinische Tango, das Fladenbrot, die chinesische</a:t>
            </a:r>
            <a:br>
              <a:rPr lang="de-DE" sz="2400" b="1" dirty="0">
                <a:latin typeface="Frutiger VR" panose="020B0503060000020004" pitchFamily="34" charset="0"/>
              </a:rPr>
            </a:br>
            <a:r>
              <a:rPr lang="de-DE" sz="2400" b="1" dirty="0">
                <a:latin typeface="Frutiger VR" panose="020B0503060000020004" pitchFamily="34" charset="0"/>
              </a:rPr>
              <a:t>Heilmedizin – die UNESCO-Liste zum Immateriellen Kulturerbe</a:t>
            </a:r>
            <a:br>
              <a:rPr lang="de-DE" sz="2400" b="1" dirty="0">
                <a:latin typeface="Frutiger VR" panose="020B0503060000020004" pitchFamily="34" charset="0"/>
              </a:rPr>
            </a:br>
            <a:r>
              <a:rPr lang="de-DE" sz="2400" b="1" dirty="0">
                <a:latin typeface="Frutiger VR" panose="020B0503060000020004" pitchFamily="34" charset="0"/>
              </a:rPr>
              <a:t>lobt und schützt Meisterwerke menschlicher Schaffenskraft. </a:t>
            </a:r>
          </a:p>
          <a:p>
            <a:pPr algn="l"/>
            <a:r>
              <a:rPr lang="de-DE" sz="2400" b="1" dirty="0">
                <a:solidFill>
                  <a:srgbClr val="66B331"/>
                </a:solidFill>
                <a:latin typeface="Frutiger VR" panose="020B0503060000020004" pitchFamily="34" charset="0"/>
              </a:rPr>
              <a:t>Seit November 2016 zählt auch die Genossenschaftsidee aus dem Westerwald dazu.</a:t>
            </a:r>
          </a:p>
          <a:p>
            <a:pPr algn="l"/>
            <a:endParaRPr lang="de-DE" sz="2400" b="1" dirty="0">
              <a:latin typeface="Frutiger VR" panose="020B0503060000020004" pitchFamily="34" charset="0"/>
            </a:endParaRPr>
          </a:p>
          <a:p>
            <a:pPr algn="l"/>
            <a:endParaRPr lang="de-DE" sz="2400" b="1" dirty="0">
              <a:latin typeface="Frutiger VR" panose="020B0503060000020004" pitchFamily="34" charset="0"/>
            </a:endParaRPr>
          </a:p>
          <a:p>
            <a:pPr algn="l"/>
            <a:endParaRPr lang="de-DE" sz="2400" b="1" dirty="0">
              <a:latin typeface="Frutiger VR" panose="020B0503060000020004" pitchFamily="34" charset="0"/>
            </a:endParaRPr>
          </a:p>
          <a:p>
            <a:pPr algn="l"/>
            <a:endParaRPr lang="de-DE" sz="2400" b="1" dirty="0">
              <a:latin typeface="Frutiger VR" panose="020B0503060000020004" pitchFamily="34" charset="0"/>
            </a:endParaRPr>
          </a:p>
          <a:p>
            <a:pPr algn="l"/>
            <a:endParaRPr lang="de-DE" sz="2400" b="1" dirty="0">
              <a:latin typeface="Frutiger VR" panose="020B0503060000020004" pitchFamily="34" charset="0"/>
            </a:endParaRPr>
          </a:p>
          <a:p>
            <a:pPr algn="l"/>
            <a:endParaRPr lang="de-DE" sz="2400" b="1" dirty="0">
              <a:latin typeface="Frutiger VR" panose="020B0503060000020004" pitchFamily="34" charset="0"/>
            </a:endParaRPr>
          </a:p>
          <a:p>
            <a:pPr algn="l"/>
            <a:endParaRPr lang="de-DE" sz="2400" dirty="0">
              <a:latin typeface="Frutiger VR" panose="020B0503060000020004" pitchFamily="34" charset="0"/>
            </a:endParaRPr>
          </a:p>
          <a:p>
            <a:pPr algn="l"/>
            <a:endParaRPr lang="de-DE" dirty="0" err="1">
              <a:latin typeface="Frutiger VR" panose="020B0503060000020004" pitchFamily="34" charset="0"/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6B6F3A8C-CF2D-464C-8DEB-029CB14EF77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4886"/>
          <a:stretch/>
        </p:blipFill>
        <p:spPr>
          <a:xfrm>
            <a:off x="9558886" y="4134335"/>
            <a:ext cx="2269597" cy="1475538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33F4F3C5-8DD3-4A58-89A7-68BCB167E408}"/>
              </a:ext>
            </a:extLst>
          </p:cNvPr>
          <p:cNvSpPr txBox="1"/>
          <p:nvPr/>
        </p:nvSpPr>
        <p:spPr>
          <a:xfrm>
            <a:off x="9472863" y="3857336"/>
            <a:ext cx="30218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200" dirty="0">
                <a:latin typeface="Frutiger VR" panose="020B0503060000020004" pitchFamily="34" charset="0"/>
              </a:rPr>
              <a:t>Urkundenübergabe am 11.5.2017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F0EBD47C-564E-45F5-9EB1-932555693ACF}"/>
              </a:ext>
            </a:extLst>
          </p:cNvPr>
          <p:cNvSpPr txBox="1"/>
          <p:nvPr/>
        </p:nvSpPr>
        <p:spPr>
          <a:xfrm>
            <a:off x="9472863" y="1761467"/>
            <a:ext cx="26532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latin typeface="Frutiger VR" panose="020B0503060000020004" pitchFamily="34" charset="0"/>
              </a:rPr>
              <a:t>Internationale UNESCO-Konferenz in Addis Abeba  (28.11. - 2.12.2016)</a:t>
            </a:r>
          </a:p>
        </p:txBody>
      </p:sp>
      <p:pic>
        <p:nvPicPr>
          <p:cNvPr id="13" name="Grafik 12" descr="Bildschirmausschnitt">
            <a:extLst>
              <a:ext uri="{FF2B5EF4-FFF2-40B4-BE49-F238E27FC236}">
                <a16:creationId xmlns:a16="http://schemas.microsoft.com/office/drawing/2014/main" id="{C76365A0-4CB2-4137-8C42-D19BD0D7826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8791" y="2287391"/>
            <a:ext cx="2314795" cy="1394447"/>
          </a:xfrm>
          <a:prstGeom prst="rect">
            <a:avLst/>
          </a:prstGeom>
        </p:spPr>
      </p:pic>
      <p:sp>
        <p:nvSpPr>
          <p:cNvPr id="14" name="Rechteck 13">
            <a:extLst>
              <a:ext uri="{FF2B5EF4-FFF2-40B4-BE49-F238E27FC236}">
                <a16:creationId xmlns:a16="http://schemas.microsoft.com/office/drawing/2014/main" id="{FB85EC5D-7A0C-4ED2-9A20-09FFF3A0838F}"/>
              </a:ext>
            </a:extLst>
          </p:cNvPr>
          <p:cNvSpPr/>
          <p:nvPr/>
        </p:nvSpPr>
        <p:spPr>
          <a:xfrm>
            <a:off x="462328" y="3776515"/>
            <a:ext cx="8459347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400" b="1" dirty="0"/>
              <a:t>Die Begründung des Expertenkomitees: </a:t>
            </a:r>
            <a:br>
              <a:rPr lang="de-DE" sz="2400" dirty="0"/>
            </a:br>
            <a:r>
              <a:rPr lang="de-DE" sz="2400" b="1" dirty="0">
                <a:solidFill>
                  <a:srgbClr val="66B331"/>
                </a:solidFill>
              </a:rPr>
              <a:t>Die Genossenschaftsidee ist eine sehr dynamische und</a:t>
            </a:r>
            <a:br>
              <a:rPr lang="de-DE" sz="2400" b="1" dirty="0">
                <a:solidFill>
                  <a:srgbClr val="66B331"/>
                </a:solidFill>
              </a:rPr>
            </a:br>
            <a:r>
              <a:rPr lang="de-DE" sz="2400" b="1" dirty="0">
                <a:solidFill>
                  <a:srgbClr val="66B331"/>
                </a:solidFill>
              </a:rPr>
              <a:t>einflussreiche Form der gesellschaftlichen Selbstorganisation.</a:t>
            </a:r>
          </a:p>
          <a:p>
            <a:r>
              <a:rPr lang="de-DE" sz="2400" b="1" dirty="0">
                <a:solidFill>
                  <a:srgbClr val="66B331"/>
                </a:solidFill>
              </a:rPr>
              <a:t>Sie trägt zur Bewältigung gesellschaftlicher Herausforderungen bei und passt sich laufend an moderne Gegebenheiten an.</a:t>
            </a:r>
          </a:p>
          <a:p>
            <a:endParaRPr lang="de-DE" sz="1800" dirty="0"/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AD238E11-7D94-46E9-93B8-0D951A4C1082}"/>
              </a:ext>
            </a:extLst>
          </p:cNvPr>
          <p:cNvSpPr txBox="1"/>
          <p:nvPr/>
        </p:nvSpPr>
        <p:spPr>
          <a:xfrm>
            <a:off x="427663" y="487632"/>
            <a:ext cx="62484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de-DE" sz="3600" b="1" dirty="0">
                <a:solidFill>
                  <a:srgbClr val="66B331"/>
                </a:solidFill>
                <a:latin typeface="Frutiger VR" pitchFamily="34" charset="0"/>
                <a:ea typeface="+mj-ea"/>
                <a:cs typeface="+mj-cs"/>
              </a:rPr>
              <a:t>Große Ehre für</a:t>
            </a:r>
            <a:br>
              <a:rPr lang="de-DE" sz="3600" b="1" dirty="0">
                <a:solidFill>
                  <a:srgbClr val="66B331"/>
                </a:solidFill>
                <a:latin typeface="Frutiger VR" pitchFamily="34" charset="0"/>
                <a:ea typeface="+mj-ea"/>
                <a:cs typeface="+mj-cs"/>
              </a:rPr>
            </a:br>
            <a:r>
              <a:rPr lang="de-DE" sz="3600" b="1" dirty="0">
                <a:solidFill>
                  <a:srgbClr val="66B331"/>
                </a:solidFill>
                <a:latin typeface="Frutiger VR" pitchFamily="34" charset="0"/>
                <a:ea typeface="+mj-ea"/>
                <a:cs typeface="+mj-cs"/>
              </a:rPr>
              <a:t>eine starke Idee</a:t>
            </a:r>
          </a:p>
        </p:txBody>
      </p:sp>
      <p:graphicFrame>
        <p:nvGraphicFramePr>
          <p:cNvPr id="2" name="Tabelle 1">
            <a:extLst>
              <a:ext uri="{FF2B5EF4-FFF2-40B4-BE49-F238E27FC236}">
                <a16:creationId xmlns:a16="http://schemas.microsoft.com/office/drawing/2014/main" id="{BB662612-167A-2FC1-8E0D-F4F3452625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314490"/>
              </p:ext>
            </p:extLst>
          </p:nvPr>
        </p:nvGraphicFramePr>
        <p:xfrm>
          <a:off x="8921040" y="254995"/>
          <a:ext cx="5754370" cy="171387"/>
        </p:xfrm>
        <a:graphic>
          <a:graphicData uri="http://schemas.openxmlformats.org/drawingml/2006/table">
            <a:tbl>
              <a:tblPr firstRow="1" firstCol="1" bandRow="1"/>
              <a:tblGrid>
                <a:gridCol w="2899410">
                  <a:extLst>
                    <a:ext uri="{9D8B030D-6E8A-4147-A177-3AD203B41FA5}">
                      <a16:colId xmlns:a16="http://schemas.microsoft.com/office/drawing/2014/main" val="2986412230"/>
                    </a:ext>
                  </a:extLst>
                </a:gridCol>
                <a:gridCol w="2854960">
                  <a:extLst>
                    <a:ext uri="{9D8B030D-6E8A-4147-A177-3AD203B41FA5}">
                      <a16:colId xmlns:a16="http://schemas.microsoft.com/office/drawing/2014/main" val="20094383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de-D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de-D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8843049"/>
                  </a:ext>
                </a:extLst>
              </a:tr>
            </a:tbl>
          </a:graphicData>
        </a:graphic>
      </p:graphicFrame>
      <p:pic>
        <p:nvPicPr>
          <p:cNvPr id="1026" name="Bild 1" descr="../../Desktop/Logo_Raiffeisen_Gesellschaft.jpg">
            <a:extLst>
              <a:ext uri="{FF2B5EF4-FFF2-40B4-BE49-F238E27FC236}">
                <a16:creationId xmlns:a16="http://schemas.microsoft.com/office/drawing/2014/main" id="{2CE5453E-2BBC-AEC1-2302-178B4DBD58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3990" y="449827"/>
            <a:ext cx="2151382" cy="1260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Grafik 5">
            <a:extLst>
              <a:ext uri="{FF2B5EF4-FFF2-40B4-BE49-F238E27FC236}">
                <a16:creationId xmlns:a16="http://schemas.microsoft.com/office/drawing/2014/main" id="{379F78FA-5C2E-9546-478B-EFFDA8CA22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0813" y="615341"/>
            <a:ext cx="732970" cy="944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31616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4294967295"/>
          </p:nvPr>
        </p:nvSpPr>
        <p:spPr>
          <a:xfrm>
            <a:off x="827710" y="6277012"/>
            <a:ext cx="756000" cy="180000"/>
          </a:xfrm>
        </p:spPr>
        <p:txBody>
          <a:bodyPr/>
          <a:lstStyle/>
          <a:p>
            <a:fld id="{7C7B5990-948A-466E-8741-E17B3E02C398}" type="datetime1">
              <a:rPr lang="de-DE" smtClean="0"/>
              <a:t>17.04.2023</a:t>
            </a:fld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336000" y="6277012"/>
            <a:ext cx="360000" cy="180000"/>
          </a:xfrm>
        </p:spPr>
        <p:txBody>
          <a:bodyPr/>
          <a:lstStyle/>
          <a:p>
            <a:fld id="{262D9382-879E-4990-90BA-BC8BE786F030}" type="slidenum">
              <a:rPr lang="de-DE" smtClean="0"/>
              <a:t>16</a:t>
            </a:fld>
            <a:endParaRPr lang="de-DE"/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Deutsche Friedrich-Wilhelm-Raiffeisen-Gesellschaft e.V. </a:t>
            </a: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de-DE" sz="2400" dirty="0"/>
              <a:t>Agenden + Allianzen</a:t>
            </a:r>
          </a:p>
        </p:txBody>
      </p:sp>
    </p:spTree>
    <p:extLst>
      <p:ext uri="{BB962C8B-B14F-4D97-AF65-F5344CB8AC3E}">
        <p14:creationId xmlns:p14="http://schemas.microsoft.com/office/powerpoint/2010/main" val="28176758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E8A79F-3F82-4484-97B2-EDB7C379E20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27710" y="400987"/>
            <a:ext cx="11028290" cy="900137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de-DE" sz="3600" dirty="0"/>
              <a:t>Drei Schwerpunkte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F343851-7C46-4057-B255-65E43CE4097C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827710" y="6277012"/>
            <a:ext cx="756000" cy="180000"/>
          </a:xfrm>
        </p:spPr>
        <p:txBody>
          <a:bodyPr/>
          <a:lstStyle/>
          <a:p>
            <a:fld id="{49AB2978-6783-4741-BE7C-39AD27D3B004}" type="datetime1">
              <a:rPr lang="de-DE" smtClean="0"/>
              <a:t>17.04.2023</a:t>
            </a:fld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435532EF-7CA8-4530-9ED2-1B01C3AF771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336000" y="6277012"/>
            <a:ext cx="360000" cy="180000"/>
          </a:xfrm>
        </p:spPr>
        <p:txBody>
          <a:bodyPr/>
          <a:lstStyle/>
          <a:p>
            <a:fld id="{262D9382-879E-4990-90BA-BC8BE786F030}" type="slidenum">
              <a:rPr lang="de-DE" smtClean="0"/>
              <a:t>17</a:t>
            </a:fld>
            <a:endParaRPr lang="de-DE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787BBEE4-6244-4E34-854D-4495807A2BC1}"/>
              </a:ext>
            </a:extLst>
          </p:cNvPr>
          <p:cNvSpPr txBox="1"/>
          <p:nvPr/>
        </p:nvSpPr>
        <p:spPr>
          <a:xfrm>
            <a:off x="915469" y="955177"/>
            <a:ext cx="9378568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de-DE" sz="2000" b="1" dirty="0">
              <a:latin typeface="Frutiger VR" panose="020B0503060000020004" pitchFamily="34" charset="0"/>
            </a:endParaRPr>
          </a:p>
          <a:p>
            <a:r>
              <a:rPr lang="de-DE" sz="3600" b="1" dirty="0">
                <a:solidFill>
                  <a:schemeClr val="accent1"/>
                </a:solidFill>
                <a:latin typeface="Frutiger VR" panose="020B0503060000020004" pitchFamily="34" charset="0"/>
              </a:rPr>
              <a:t>1.</a:t>
            </a:r>
            <a:br>
              <a:rPr lang="de-DE" sz="3600" b="1" dirty="0">
                <a:latin typeface="Frutiger VR" panose="020B0503060000020004" pitchFamily="34" charset="0"/>
              </a:rPr>
            </a:br>
            <a:r>
              <a:rPr lang="de-DE" sz="3600" b="1" dirty="0">
                <a:solidFill>
                  <a:schemeClr val="accent2"/>
                </a:solidFill>
                <a:latin typeface="Frutiger VR" panose="020B0503060000020004" pitchFamily="34" charset="0"/>
              </a:rPr>
              <a:t>Angebote für junge Menschen</a:t>
            </a:r>
          </a:p>
          <a:p>
            <a:endParaRPr lang="de-DE" sz="3600" b="1" dirty="0">
              <a:latin typeface="Frutiger VR" panose="020B0503060000020004" pitchFamily="34" charset="0"/>
            </a:endParaRPr>
          </a:p>
          <a:p>
            <a:r>
              <a:rPr lang="de-DE" sz="3600" b="1" dirty="0">
                <a:solidFill>
                  <a:schemeClr val="accent1"/>
                </a:solidFill>
                <a:latin typeface="Frutiger VR" panose="020B0503060000020004" pitchFamily="34" charset="0"/>
              </a:rPr>
              <a:t>2.</a:t>
            </a:r>
          </a:p>
          <a:p>
            <a:r>
              <a:rPr lang="de-DE" sz="3600" b="1" dirty="0">
                <a:solidFill>
                  <a:schemeClr val="accent2"/>
                </a:solidFill>
                <a:latin typeface="Frutiger VR" panose="020B0503060000020004" pitchFamily="34" charset="0"/>
              </a:rPr>
              <a:t>Einbindung von Forschung und Wissenschaft</a:t>
            </a:r>
          </a:p>
          <a:p>
            <a:pPr marL="457200" indent="-457200">
              <a:buFont typeface="+mj-lt"/>
              <a:buAutoNum type="arabicPeriod"/>
            </a:pPr>
            <a:endParaRPr lang="de-DE" sz="3600" b="1" dirty="0">
              <a:latin typeface="Frutiger VR" panose="020B0503060000020004" pitchFamily="34" charset="0"/>
            </a:endParaRPr>
          </a:p>
          <a:p>
            <a:r>
              <a:rPr lang="de-DE" sz="3600" b="1" dirty="0">
                <a:solidFill>
                  <a:schemeClr val="accent1"/>
                </a:solidFill>
                <a:latin typeface="Frutiger VR" panose="020B0503060000020004" pitchFamily="34" charset="0"/>
              </a:rPr>
              <a:t>3.</a:t>
            </a:r>
          </a:p>
          <a:p>
            <a:r>
              <a:rPr lang="de-DE" sz="3600" b="1" dirty="0">
                <a:solidFill>
                  <a:schemeClr val="accent2"/>
                </a:solidFill>
                <a:latin typeface="Frutiger VR" panose="020B0503060000020004" pitchFamily="34" charset="0"/>
              </a:rPr>
              <a:t>Ausbau des genossenschaftlichen Netzwerks</a:t>
            </a:r>
          </a:p>
          <a:p>
            <a:pPr marL="457200" indent="-457200">
              <a:buFont typeface="+mj-lt"/>
              <a:buAutoNum type="arabicPeriod"/>
            </a:pPr>
            <a:endParaRPr lang="de-DE" sz="2000" b="1" dirty="0">
              <a:latin typeface="Frutiger VR" panose="020B0503060000020004" pitchFamily="34" charset="0"/>
            </a:endParaRPr>
          </a:p>
          <a:p>
            <a:pPr marL="457200" indent="-457200">
              <a:buFont typeface="+mj-lt"/>
              <a:buAutoNum type="arabicPeriod"/>
            </a:pPr>
            <a:endParaRPr lang="de-DE" sz="2000" b="1" dirty="0">
              <a:latin typeface="Frutiger VR" panose="020B0503060000020004" pitchFamily="34" charset="0"/>
            </a:endParaRPr>
          </a:p>
          <a:p>
            <a:pPr algn="l"/>
            <a:endParaRPr lang="de-DE" sz="2000" b="1" dirty="0">
              <a:latin typeface="Frutiger VR" panose="020B05030600000200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2000" b="1" dirty="0" err="1">
              <a:latin typeface="Frutiger VR" panose="020B050306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7507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D83B201-85BC-4834-AE24-35F0B222270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41506" y="365125"/>
            <a:ext cx="11520000" cy="9360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de-DE" sz="3600" dirty="0"/>
              <a:t>1. Angebote für junge Menschen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7611E2C-E22D-4499-97C2-1F164FB0672C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827710" y="6277012"/>
            <a:ext cx="756000" cy="180000"/>
          </a:xfrm>
        </p:spPr>
        <p:txBody>
          <a:bodyPr/>
          <a:lstStyle/>
          <a:p>
            <a:fld id="{49AB2978-6783-4741-BE7C-39AD27D3B004}" type="datetime1">
              <a:rPr lang="de-DE" smtClean="0"/>
              <a:t>17.04.2023</a:t>
            </a:fld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4168DD9-395A-4809-B3AE-7D951C309A5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336000" y="6277012"/>
            <a:ext cx="360000" cy="180000"/>
          </a:xfrm>
        </p:spPr>
        <p:txBody>
          <a:bodyPr/>
          <a:lstStyle/>
          <a:p>
            <a:fld id="{262D9382-879E-4990-90BA-BC8BE786F030}" type="slidenum">
              <a:rPr lang="de-DE" smtClean="0"/>
              <a:t>18</a:t>
            </a:fld>
            <a:endParaRPr lang="de-DE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66247CF1-7E2E-4CED-B1BC-E36BDB8A37B3}"/>
              </a:ext>
            </a:extLst>
          </p:cNvPr>
          <p:cNvSpPr txBox="1"/>
          <p:nvPr/>
        </p:nvSpPr>
        <p:spPr>
          <a:xfrm>
            <a:off x="641506" y="896097"/>
            <a:ext cx="7915404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2000" b="1" dirty="0">
              <a:latin typeface="Frutiger VR" panose="020B05030600000200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de-DE" sz="2400" b="1" dirty="0">
                <a:latin typeface="Frutiger VR" panose="020B0503060000020004" pitchFamily="34" charset="0"/>
              </a:rPr>
              <a:t>Der Raiffeisen-Förderpreis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de-DE" sz="2400" b="1" dirty="0">
                <a:latin typeface="Frutiger VR" panose="020B0503060000020004" pitchFamily="34" charset="0"/>
              </a:rPr>
              <a:t>Das Raiffeisen-Camp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de-DE" sz="2400" b="1" dirty="0">
                <a:latin typeface="Frutiger VR" panose="020B0503060000020004" pitchFamily="34" charset="0"/>
              </a:rPr>
              <a:t>Das Alumni-Netzwerk-Treffen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de-DE" sz="2400" b="1" dirty="0">
                <a:latin typeface="Frutiger VR" panose="020B0503060000020004" pitchFamily="34" charset="0"/>
              </a:rPr>
              <a:t>Kooperation mit </a:t>
            </a:r>
            <a:r>
              <a:rPr lang="de-DE" sz="2400" b="1">
                <a:latin typeface="Frutiger VR" panose="020B0503060000020004" pitchFamily="34" charset="0"/>
              </a:rPr>
              <a:t>dem Raiffeisen-Campus</a:t>
            </a:r>
            <a:endParaRPr lang="de-DE" sz="2400" b="1" dirty="0">
              <a:latin typeface="Frutiger VR" panose="020B05030600000200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2000" b="1" dirty="0" err="1">
              <a:latin typeface="Frutiger VR" panose="020B0503060000020004" pitchFamily="34" charset="0"/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83ECB8BF-E213-46E3-B64A-018F05BE38B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554"/>
          <a:stretch/>
        </p:blipFill>
        <p:spPr>
          <a:xfrm>
            <a:off x="8401599" y="4071536"/>
            <a:ext cx="3367743" cy="1880349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60BD367A-9162-41BE-B72B-DE81DE84227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181"/>
          <a:stretch/>
        </p:blipFill>
        <p:spPr>
          <a:xfrm>
            <a:off x="7636140" y="2222034"/>
            <a:ext cx="3471659" cy="1713706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8E8BA4D7-487E-01F0-BEFD-BB9CC8AD79F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1599" y="457618"/>
            <a:ext cx="2899633" cy="1631044"/>
          </a:xfrm>
          <a:prstGeom prst="rect">
            <a:avLst/>
          </a:prstGeom>
        </p:spPr>
      </p:pic>
      <p:pic>
        <p:nvPicPr>
          <p:cNvPr id="15" name="Grafik 14" descr="Ein Bild, das Person, Menge enthält.&#10;&#10;Automatisch generierte Beschreibung">
            <a:extLst>
              <a:ext uri="{FF2B5EF4-FFF2-40B4-BE49-F238E27FC236}">
                <a16:creationId xmlns:a16="http://schemas.microsoft.com/office/drawing/2014/main" id="{65A9DEE5-EA58-CB3A-275A-C620B040E63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93" y="3467362"/>
            <a:ext cx="4143727" cy="233460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353A0A73-2E4B-C71A-BD06-BAEDE60FD1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208" y="3911422"/>
            <a:ext cx="2842043" cy="1888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4039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CB724D2-4727-4B66-A818-EC6A11F4742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96000" y="400987"/>
            <a:ext cx="11160000" cy="900137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de-DE" sz="3600" dirty="0"/>
              <a:t>2. Einbindung von Forschung und Wissenschaft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122DAE07-12EE-47F7-8870-AFBD64A18557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827710" y="6277012"/>
            <a:ext cx="756000" cy="180000"/>
          </a:xfrm>
        </p:spPr>
        <p:txBody>
          <a:bodyPr/>
          <a:lstStyle/>
          <a:p>
            <a:fld id="{49AB2978-6783-4741-BE7C-39AD27D3B004}" type="datetime1">
              <a:rPr lang="de-DE" smtClean="0"/>
              <a:t>17.04.2023</a:t>
            </a:fld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369A9AB-FD92-4348-B92B-0CAD8EB49A9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336000" y="6277012"/>
            <a:ext cx="360000" cy="180000"/>
          </a:xfrm>
        </p:spPr>
        <p:txBody>
          <a:bodyPr/>
          <a:lstStyle/>
          <a:p>
            <a:fld id="{262D9382-879E-4990-90BA-BC8BE786F030}" type="slidenum">
              <a:rPr lang="de-DE" smtClean="0"/>
              <a:t>19</a:t>
            </a:fld>
            <a:endParaRPr lang="de-DE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D49BCDEA-2C5C-4891-8FB7-3E41A26767C0}"/>
              </a:ext>
            </a:extLst>
          </p:cNvPr>
          <p:cNvSpPr txBox="1"/>
          <p:nvPr/>
        </p:nvSpPr>
        <p:spPr>
          <a:xfrm>
            <a:off x="674977" y="727711"/>
            <a:ext cx="865772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2000" b="1" dirty="0">
              <a:latin typeface="Frutiger VR" panose="020B0503060000020004" pitchFamily="34" charset="0"/>
            </a:endParaRPr>
          </a:p>
          <a:p>
            <a:pPr marL="457200" indent="-457200">
              <a:buFont typeface="+mj-lt"/>
              <a:buAutoNum type="arabicPeriod"/>
            </a:pPr>
            <a:endParaRPr lang="de-DE" sz="2000" b="1" dirty="0">
              <a:latin typeface="Frutiger VR" panose="020B05030600000200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de-DE" sz="2400" b="1" dirty="0">
                <a:latin typeface="Frutiger VR" panose="020B0503060000020004" pitchFamily="34" charset="0"/>
              </a:rPr>
              <a:t>Vernetzung mit dem Scientific Center </a:t>
            </a:r>
            <a:r>
              <a:rPr lang="de-DE" sz="2400" b="1" dirty="0" err="1">
                <a:latin typeface="Frutiger VR" panose="020B0503060000020004" pitchFamily="34" charset="0"/>
              </a:rPr>
              <a:t>for</a:t>
            </a:r>
            <a:r>
              <a:rPr lang="de-DE" sz="2400" b="1" dirty="0">
                <a:latin typeface="Frutiger VR" panose="020B0503060000020004" pitchFamily="34" charset="0"/>
              </a:rPr>
              <a:t> Research and </a:t>
            </a:r>
            <a:r>
              <a:rPr lang="de-DE" sz="2400" b="1" dirty="0" err="1">
                <a:latin typeface="Frutiger VR" panose="020B0503060000020004" pitchFamily="34" charset="0"/>
              </a:rPr>
              <a:t>Cooperation</a:t>
            </a:r>
            <a:r>
              <a:rPr lang="de-DE" sz="2400" b="1" dirty="0">
                <a:latin typeface="Frutiger VR" panose="020B0503060000020004" pitchFamily="34" charset="0"/>
              </a:rPr>
              <a:t> der Akademie Deutscher Genossenschaften (ADG)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de-DE" sz="2400" b="1" dirty="0">
                <a:latin typeface="Frutiger VR" panose="020B0503060000020004" pitchFamily="34" charset="0"/>
              </a:rPr>
              <a:t>Unterstützung von wissenschaftlichen Arbeiten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de-DE" sz="2400" b="1" dirty="0">
                <a:latin typeface="Frutiger VR" panose="020B0503060000020004" pitchFamily="34" charset="0"/>
              </a:rPr>
              <a:t>Zusammenarbeit mit den Genossenschaftsinstituten diverser Universitäten und Lehrstühle</a:t>
            </a:r>
          </a:p>
          <a:p>
            <a:endParaRPr lang="de-DE" sz="2000" b="1" dirty="0">
              <a:latin typeface="Frutiger VR" panose="020B0503060000020004" pitchFamily="34" charset="0"/>
            </a:endParaRPr>
          </a:p>
          <a:p>
            <a:pPr marL="457200" indent="-457200">
              <a:buFont typeface="+mj-lt"/>
              <a:buAutoNum type="arabicPeriod"/>
            </a:pPr>
            <a:endParaRPr lang="de-DE" sz="2000" b="1" dirty="0">
              <a:latin typeface="Frutiger VR" panose="020B0503060000020004" pitchFamily="34" charset="0"/>
            </a:endParaRPr>
          </a:p>
          <a:p>
            <a:pPr algn="l"/>
            <a:endParaRPr lang="de-DE" sz="2000" b="1" dirty="0">
              <a:latin typeface="Frutiger VR" panose="020B05030600000200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2000" b="1" dirty="0" err="1">
              <a:latin typeface="Frutiger VR" panose="020B0503060000020004" pitchFamily="34" charset="0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568A012-F319-5612-E093-6F025C674C5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1763" y="1098540"/>
            <a:ext cx="3073507" cy="2319779"/>
          </a:xfrm>
          <a:prstGeom prst="rect">
            <a:avLst/>
          </a:prstGeom>
        </p:spPr>
      </p:pic>
      <p:pic>
        <p:nvPicPr>
          <p:cNvPr id="10" name="Grafik 9" descr="Ein Bild, das Gras enthält.&#10;&#10;Automatisch generierte Beschreibung">
            <a:extLst>
              <a:ext uri="{FF2B5EF4-FFF2-40B4-BE49-F238E27FC236}">
                <a16:creationId xmlns:a16="http://schemas.microsoft.com/office/drawing/2014/main" id="{2B935355-705A-19D5-A7F4-2D7FFB37FD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47" y="3560863"/>
            <a:ext cx="9525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9662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6000" y="440469"/>
            <a:ext cx="8220910" cy="1049005"/>
          </a:xfrm>
        </p:spPr>
        <p:txBody>
          <a:bodyPr>
            <a:normAutofit/>
          </a:bodyPr>
          <a:lstStyle/>
          <a:p>
            <a:r>
              <a:rPr lang="de-DE" sz="3200" dirty="0"/>
              <a:t>Editorische Notiz:</a:t>
            </a:r>
            <a:br>
              <a:rPr lang="de-DE" sz="2800" dirty="0"/>
            </a:br>
            <a:r>
              <a:rPr lang="de-DE" sz="2800" dirty="0"/>
              <a:t>Zur Nutzung dieser Präsentation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978EE-2338-486F-AF88-037FAA39EBE7}" type="datetime1">
              <a:rPr lang="de-DE" smtClean="0"/>
              <a:t>17.04.2023</a:t>
            </a:fld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D9382-879E-4990-90BA-BC8BE786F030}" type="slidenum">
              <a:rPr lang="de-DE" smtClean="0"/>
              <a:pPr/>
              <a:t>2</a:t>
            </a:fld>
            <a:endParaRPr lang="de-DE"/>
          </a:p>
        </p:txBody>
      </p:sp>
      <p:sp>
        <p:nvSpPr>
          <p:cNvPr id="7" name="Untertitel 2">
            <a:extLst>
              <a:ext uri="{FF2B5EF4-FFF2-40B4-BE49-F238E27FC236}">
                <a16:creationId xmlns:a16="http://schemas.microsoft.com/office/drawing/2014/main" id="{BDAEA29F-D9F5-4E31-B436-B535DDD9CDDF}"/>
              </a:ext>
            </a:extLst>
          </p:cNvPr>
          <p:cNvSpPr txBox="1">
            <a:spLocks/>
          </p:cNvSpPr>
          <p:nvPr/>
        </p:nvSpPr>
        <p:spPr bwMode="auto">
          <a:xfrm>
            <a:off x="696000" y="1706955"/>
            <a:ext cx="10200600" cy="4113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37021"/>
              </a:buClr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Frutiger VR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95959"/>
              </a:buClr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Frutiger VR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95959"/>
              </a:buClr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Frutiger VR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95959"/>
              </a:buClr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Frutiger VR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95959"/>
              </a:buClr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Frutiger VR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b="1" i="1" dirty="0"/>
              <a:t>Mit dieser Masterpräsentation wollen wir Ihnen die Möglichkeit geben, kompakt und bei Gelegenheiten ihrer Wahl über das Leben und Werk von Friedrich Wilhelm Raiffeisen zu informieren; dem dienen die Folien im ersten Teil.</a:t>
            </a:r>
          </a:p>
          <a:p>
            <a:r>
              <a:rPr lang="de-DE" b="1" i="1" dirty="0"/>
              <a:t>Anschließend folgen einige grundsätzliche Hinweise auf die Genossenschaftsidee und ihre Bedeutung.</a:t>
            </a:r>
          </a:p>
          <a:p>
            <a:r>
              <a:rPr lang="de-DE" b="1" i="1" dirty="0"/>
              <a:t>Abschließend freuen wir uns, wenn Sie die Arbeit der Raiffeisen-Gesellschaft zum „Klingen“ bringen.</a:t>
            </a:r>
          </a:p>
          <a:p>
            <a:r>
              <a:rPr lang="de-DE" b="1" i="1" dirty="0"/>
              <a:t>Wir übersenden Ihnen diese Präsentation als „offene Datei“ und Sie können Folien ergänzen oder auch aktualisieren, z. B. auf ihre regionalen Belange hin.</a:t>
            </a:r>
          </a:p>
          <a:p>
            <a:r>
              <a:rPr lang="de-DE" b="1" i="1" dirty="0"/>
              <a:t>Sollten Sie Rückfragen haben, ob inhaltlicher oder technischer Art, wenden Sie sich bitte an: Stefan Zowislo • </a:t>
            </a:r>
            <a:r>
              <a:rPr lang="de-DE" b="1" i="1" dirty="0" err="1"/>
              <a:t>stefan.zowislo@raiffeisen-gesellschaft.de</a:t>
            </a:r>
            <a:r>
              <a:rPr lang="de-DE" b="1" i="1" dirty="0"/>
              <a:t> • 0151 50621359</a:t>
            </a:r>
          </a:p>
        </p:txBody>
      </p:sp>
    </p:spTree>
    <p:extLst>
      <p:ext uri="{BB962C8B-B14F-4D97-AF65-F5344CB8AC3E}">
        <p14:creationId xmlns:p14="http://schemas.microsoft.com/office/powerpoint/2010/main" val="18016134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C9E111-D55F-4973-9D09-7468705B50B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13061" y="400988"/>
            <a:ext cx="11520000" cy="93600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de-DE" sz="3600" dirty="0"/>
              <a:t>3. Ausbau des</a:t>
            </a:r>
            <a:br>
              <a:rPr lang="de-DE" sz="3600" dirty="0"/>
            </a:br>
            <a:r>
              <a:rPr lang="de-DE" sz="3600" dirty="0"/>
              <a:t>genossenschaftlichen Netzwerks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A67100B-73E5-4E0D-8EAE-5D341A5A12C1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827710" y="6277012"/>
            <a:ext cx="756000" cy="180000"/>
          </a:xfrm>
        </p:spPr>
        <p:txBody>
          <a:bodyPr/>
          <a:lstStyle/>
          <a:p>
            <a:fld id="{49AB2978-6783-4741-BE7C-39AD27D3B004}" type="datetime1">
              <a:rPr lang="de-DE" smtClean="0"/>
              <a:t>17.04.2023</a:t>
            </a:fld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D4239FB-4B27-4B0A-A89F-87200DF4830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336000" y="6277012"/>
            <a:ext cx="360000" cy="180000"/>
          </a:xfrm>
        </p:spPr>
        <p:txBody>
          <a:bodyPr/>
          <a:lstStyle/>
          <a:p>
            <a:fld id="{262D9382-879E-4990-90BA-BC8BE786F030}" type="slidenum">
              <a:rPr lang="de-DE" smtClean="0"/>
              <a:t>20</a:t>
            </a:fld>
            <a:endParaRPr lang="de-DE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6BA45A3D-AC67-4DEC-A6C9-5CB4BD33E5BC}"/>
              </a:ext>
            </a:extLst>
          </p:cNvPr>
          <p:cNvSpPr txBox="1"/>
          <p:nvPr/>
        </p:nvSpPr>
        <p:spPr>
          <a:xfrm>
            <a:off x="516454" y="1126283"/>
            <a:ext cx="8587757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2000" b="1" dirty="0">
              <a:latin typeface="Frutiger VR" panose="020B0503060000020004" pitchFamily="34" charset="0"/>
            </a:endParaRPr>
          </a:p>
          <a:p>
            <a:pPr marL="457200" indent="-457200">
              <a:buFont typeface="+mj-lt"/>
              <a:buAutoNum type="arabicPeriod"/>
            </a:pPr>
            <a:endParaRPr lang="de-DE" sz="2000" b="1" dirty="0">
              <a:latin typeface="Frutiger VR" panose="020B0503060000020004" pitchFamily="34" charset="0"/>
            </a:endParaRPr>
          </a:p>
          <a:p>
            <a:pPr marL="342900" indent="-342900">
              <a:buFont typeface="Wingdings" pitchFamily="2" charset="2"/>
              <a:buChar char="§"/>
            </a:pPr>
            <a:r>
              <a:rPr lang="de-DE" sz="2400" b="1" dirty="0">
                <a:latin typeface="Frutiger VR" panose="020B0503060000020004" pitchFamily="34" charset="0"/>
              </a:rPr>
              <a:t>Schulterschluss mit der</a:t>
            </a:r>
            <a:br>
              <a:rPr lang="de-DE" sz="2400" b="1" dirty="0">
                <a:latin typeface="Frutiger VR" panose="020B0503060000020004" pitchFamily="34" charset="0"/>
              </a:rPr>
            </a:br>
            <a:r>
              <a:rPr lang="de-DE" sz="2400" b="1" dirty="0">
                <a:latin typeface="Frutiger VR" panose="020B0503060000020004" pitchFamily="34" charset="0"/>
              </a:rPr>
              <a:t>Deutschen Hermann-Schulze-Delitzsch-Gesellschaft</a:t>
            </a:r>
            <a:br>
              <a:rPr lang="de-DE" sz="2400" b="1" dirty="0">
                <a:latin typeface="Frutiger VR" panose="020B0503060000020004" pitchFamily="34" charset="0"/>
              </a:rPr>
            </a:br>
            <a:r>
              <a:rPr lang="de-DE" sz="2400" b="1" dirty="0">
                <a:latin typeface="Frutiger VR" panose="020B0503060000020004" pitchFamily="34" charset="0"/>
              </a:rPr>
              <a:t>(u. a. Wartburg-Treffen, Tagungsreihe</a:t>
            </a:r>
            <a:br>
              <a:rPr lang="de-DE" sz="2400" b="1" dirty="0">
                <a:latin typeface="Frutiger VR" panose="020B0503060000020004" pitchFamily="34" charset="0"/>
              </a:rPr>
            </a:br>
            <a:r>
              <a:rPr lang="de-DE" sz="2400" b="1" dirty="0">
                <a:latin typeface="Frutiger VR" panose="020B0503060000020004" pitchFamily="34" charset="0"/>
              </a:rPr>
              <a:t>„Genossenschaftsidee leben!“)</a:t>
            </a:r>
          </a:p>
          <a:p>
            <a:endParaRPr lang="de-DE" sz="1200" b="1" dirty="0">
              <a:latin typeface="Frutiger VR" panose="020B0503060000020004" pitchFamily="34" charset="0"/>
            </a:endParaRPr>
          </a:p>
          <a:p>
            <a:pPr marL="342900" indent="-342900">
              <a:buFont typeface="Wingdings" pitchFamily="2" charset="2"/>
              <a:buChar char="§"/>
            </a:pPr>
            <a:r>
              <a:rPr lang="de-DE" sz="2400" b="1" dirty="0">
                <a:latin typeface="Frutiger VR" panose="020B0503060000020004" pitchFamily="34" charset="0"/>
              </a:rPr>
              <a:t>Kooperation mit der International Raiffeisen Union</a:t>
            </a:r>
          </a:p>
          <a:p>
            <a:endParaRPr lang="de-DE" sz="1200" b="1" dirty="0">
              <a:latin typeface="Frutiger VR" panose="020B0503060000020004" pitchFamily="34" charset="0"/>
            </a:endParaRPr>
          </a:p>
          <a:p>
            <a:pPr marL="342900" indent="-342900">
              <a:buFont typeface="Wingdings" pitchFamily="2" charset="2"/>
              <a:buChar char="§"/>
            </a:pPr>
            <a:r>
              <a:rPr lang="de-DE" sz="2400" b="1" dirty="0">
                <a:latin typeface="Frutiger VR" panose="020B0503060000020004" pitchFamily="34" charset="0"/>
              </a:rPr>
              <a:t>Stets, als Satzungszweck:</a:t>
            </a:r>
            <a:br>
              <a:rPr lang="de-DE" sz="2400" b="1" dirty="0">
                <a:latin typeface="Frutiger VR" panose="020B0503060000020004" pitchFamily="34" charset="0"/>
              </a:rPr>
            </a:br>
            <a:r>
              <a:rPr lang="de-DE" sz="2400" b="1" dirty="0">
                <a:latin typeface="Frutiger VR" panose="020B0503060000020004" pitchFamily="34" charset="0"/>
              </a:rPr>
              <a:t>Die Genossenschaftsidee verbreiten und fördern!</a:t>
            </a:r>
          </a:p>
          <a:p>
            <a:endParaRPr lang="de-DE" sz="1200" b="1" dirty="0">
              <a:latin typeface="Frutiger VR" panose="020B0503060000020004" pitchFamily="34" charset="0"/>
            </a:endParaRPr>
          </a:p>
          <a:p>
            <a:pPr marL="342900" indent="-342900">
              <a:buFont typeface="Wingdings" pitchFamily="2" charset="2"/>
              <a:buChar char="§"/>
            </a:pPr>
            <a:r>
              <a:rPr lang="de-DE" sz="2400" b="1" dirty="0">
                <a:latin typeface="Frutiger VR" panose="020B0503060000020004" pitchFamily="34" charset="0"/>
              </a:rPr>
              <a:t>Hand in Hand mit den Museen und Begegnungsstätten,</a:t>
            </a:r>
            <a:br>
              <a:rPr lang="de-DE" sz="2400" b="1" dirty="0">
                <a:latin typeface="Frutiger VR" panose="020B0503060000020004" pitchFamily="34" charset="0"/>
              </a:rPr>
            </a:br>
            <a:r>
              <a:rPr lang="de-DE" sz="2400" b="1" dirty="0">
                <a:latin typeface="Frutiger VR" panose="020B0503060000020004" pitchFamily="34" charset="0"/>
              </a:rPr>
              <a:t>den Akteuren und Aktiven im Raiffeisenland</a:t>
            </a:r>
          </a:p>
          <a:p>
            <a:endParaRPr lang="de-DE" sz="2400" b="1" dirty="0">
              <a:latin typeface="Frutiger VR" panose="020B0503060000020004" pitchFamily="34" charset="0"/>
            </a:endParaRPr>
          </a:p>
          <a:p>
            <a:pPr marL="342900" indent="-342900">
              <a:buFont typeface="Wingdings" pitchFamily="2" charset="2"/>
              <a:buChar char="§"/>
            </a:pPr>
            <a:endParaRPr lang="de-DE" sz="2400" b="1" dirty="0">
              <a:latin typeface="Frutiger VR" panose="020B0503060000020004" pitchFamily="34" charset="0"/>
            </a:endParaRPr>
          </a:p>
          <a:p>
            <a:endParaRPr lang="de-DE" sz="2000" b="1" dirty="0">
              <a:latin typeface="Frutiger VR" panose="020B0503060000020004" pitchFamily="34" charset="0"/>
            </a:endParaRPr>
          </a:p>
          <a:p>
            <a:pPr algn="l"/>
            <a:endParaRPr lang="de-DE" sz="2000" b="1" dirty="0">
              <a:latin typeface="Frutiger VR" panose="020B05030600000200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2000" b="1" dirty="0" err="1">
              <a:latin typeface="Frutiger VR" panose="020B0503060000020004" pitchFamily="34" charset="0"/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02AC07BC-04C8-491D-99DC-3D4D813304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15850" y="660556"/>
            <a:ext cx="2817211" cy="1752148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2F42FBA8-F8F6-4513-8046-1030ADA0E4D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6735" y="2585823"/>
            <a:ext cx="2334444" cy="1556296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C5DC1B50-A113-9094-B3D4-F3F7C7CAE7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3942" y="4521088"/>
            <a:ext cx="1816310" cy="858011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91DCC3BB-4C6A-E8A0-52A9-893526682A3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4457" y="3031194"/>
            <a:ext cx="1395755" cy="1975170"/>
          </a:xfrm>
          <a:prstGeom prst="rect">
            <a:avLst/>
          </a:prstGeom>
        </p:spPr>
      </p:pic>
      <p:pic>
        <p:nvPicPr>
          <p:cNvPr id="11" name="Grafik 10" descr="Ein Bild, das Text, Elektronik, Anzeige enthält.&#10;&#10;Automatisch generierte Beschreibung">
            <a:extLst>
              <a:ext uri="{FF2B5EF4-FFF2-40B4-BE49-F238E27FC236}">
                <a16:creationId xmlns:a16="http://schemas.microsoft.com/office/drawing/2014/main" id="{401196A3-BBF1-3960-BFA6-2056689D5E5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375581" y="431920"/>
            <a:ext cx="1851634" cy="1388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4039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EF5A8C8-73B0-40E4-804C-7BDC5AA33F9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36000" y="365125"/>
            <a:ext cx="11520000" cy="936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sz="3600" dirty="0"/>
              <a:t>2022: 10 Jahre</a:t>
            </a:r>
            <a:br>
              <a:rPr lang="de-DE" sz="3600" dirty="0"/>
            </a:br>
            <a:r>
              <a:rPr lang="de-DE" sz="3600" dirty="0"/>
              <a:t>Raiffeisen-Gesellschaft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EDB8BDC5-2022-4742-BCCF-36B72224F190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827710" y="6277012"/>
            <a:ext cx="756000" cy="180000"/>
          </a:xfrm>
        </p:spPr>
        <p:txBody>
          <a:bodyPr/>
          <a:lstStyle/>
          <a:p>
            <a:fld id="{49AB2978-6783-4741-BE7C-39AD27D3B004}" type="datetime1">
              <a:rPr lang="de-DE" smtClean="0"/>
              <a:t>17.04.2023</a:t>
            </a:fld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B259A093-DCE4-4C4D-B153-E373D4D2945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336000" y="6277012"/>
            <a:ext cx="360000" cy="180000"/>
          </a:xfrm>
        </p:spPr>
        <p:txBody>
          <a:bodyPr/>
          <a:lstStyle/>
          <a:p>
            <a:fld id="{262D9382-879E-4990-90BA-BC8BE786F030}" type="slidenum">
              <a:rPr lang="de-DE" smtClean="0"/>
              <a:t>21</a:t>
            </a:fld>
            <a:endParaRPr lang="de-DE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AFEACF62-AB40-455F-B99B-5DCF213B4D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3058" y="374"/>
            <a:ext cx="2363290" cy="1586392"/>
          </a:xfrm>
          <a:prstGeom prst="rect">
            <a:avLst/>
          </a:prstGeom>
        </p:spPr>
      </p:pic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1BD41856-DBDC-4A30-B54C-BB8E422B18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9439" y="1329505"/>
            <a:ext cx="5627371" cy="449904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de-DE" dirty="0"/>
          </a:p>
          <a:p>
            <a:pPr marL="400050" lvl="1" indent="0">
              <a:buNone/>
            </a:pPr>
            <a:endParaRPr lang="de-DE" dirty="0"/>
          </a:p>
          <a:p>
            <a:pPr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§"/>
            </a:pPr>
            <a:r>
              <a:rPr lang="de-DE" sz="2400" b="1" dirty="0"/>
              <a:t>Neue Fahnen für das</a:t>
            </a:r>
            <a:br>
              <a:rPr lang="de-DE" sz="2400" b="1" dirty="0"/>
            </a:br>
            <a:r>
              <a:rPr lang="de-DE" sz="2400" b="1" dirty="0"/>
              <a:t>Raiffeisenland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§"/>
            </a:pPr>
            <a:r>
              <a:rPr lang="de-DE" sz="2400" b="1" dirty="0"/>
              <a:t>Raiffeisen on Tour 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§"/>
            </a:pPr>
            <a:r>
              <a:rPr lang="de-DE" sz="2400" b="1" dirty="0"/>
              <a:t>Bankwirtschaftliche Tagung</a:t>
            </a:r>
            <a:br>
              <a:rPr lang="de-DE" sz="2400" b="1" dirty="0"/>
            </a:br>
            <a:r>
              <a:rPr lang="de-DE" sz="2400" b="1" dirty="0"/>
              <a:t>des BVR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§"/>
            </a:pPr>
            <a:r>
              <a:rPr lang="de-DE" sz="2400" b="1" dirty="0"/>
              <a:t>Förderpreis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§"/>
            </a:pPr>
            <a:r>
              <a:rPr lang="de-DE" sz="2400" b="1" dirty="0"/>
              <a:t>Alumni-Netzwerk-Treffen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§"/>
            </a:pPr>
            <a:r>
              <a:rPr lang="de-DE" sz="2400" b="1" dirty="0"/>
              <a:t>Virtuelle Mitglieder-Stammtische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§"/>
            </a:pPr>
            <a:r>
              <a:rPr lang="de-DE" sz="2400" b="1" dirty="0"/>
              <a:t>Jubiläums-Mitgliederversammlung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A7BE0BCA-2466-4EE7-35B2-62717F3882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487393" y="3486136"/>
            <a:ext cx="2644608" cy="1983456"/>
          </a:xfrm>
          <a:prstGeom prst="rect">
            <a:avLst/>
          </a:prstGeom>
        </p:spPr>
      </p:pic>
      <p:pic>
        <p:nvPicPr>
          <p:cNvPr id="6" name="Grafik 5" descr="Ein Bild, das Person, Decke, Menschen, Im Haus enthält.&#10;&#10;Automatisch generierte Beschreibung">
            <a:extLst>
              <a:ext uri="{FF2B5EF4-FFF2-40B4-BE49-F238E27FC236}">
                <a16:creationId xmlns:a16="http://schemas.microsoft.com/office/drawing/2014/main" id="{64769400-8BF4-0FA7-E96F-61516AF5012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7069" y="203840"/>
            <a:ext cx="3765492" cy="2510328"/>
          </a:xfrm>
          <a:prstGeom prst="rect">
            <a:avLst/>
          </a:prstGeom>
        </p:spPr>
      </p:pic>
      <p:pic>
        <p:nvPicPr>
          <p:cNvPr id="12" name="Grafik 11" descr="Ein Bild, das Boden, Person, Im Haus, Gruppe enthält.&#10;&#10;Automatisch generierte Beschreibung">
            <a:extLst>
              <a:ext uri="{FF2B5EF4-FFF2-40B4-BE49-F238E27FC236}">
                <a16:creationId xmlns:a16="http://schemas.microsoft.com/office/drawing/2014/main" id="{3CFD7F88-F001-7D1D-9CD3-419EDF21E24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396" y="1760137"/>
            <a:ext cx="3051906" cy="2034604"/>
          </a:xfrm>
          <a:prstGeom prst="rect">
            <a:avLst/>
          </a:prstGeom>
        </p:spPr>
      </p:pic>
      <p:pic>
        <p:nvPicPr>
          <p:cNvPr id="15" name="Grafik 14" descr="Ein Bild, das Person, Im Haus enthält.&#10;&#10;Automatisch generierte Beschreibung">
            <a:extLst>
              <a:ext uri="{FF2B5EF4-FFF2-40B4-BE49-F238E27FC236}">
                <a16:creationId xmlns:a16="http://schemas.microsoft.com/office/drawing/2014/main" id="{58AE7308-E0C4-DD53-A11C-33405F574FD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7881" y="3855308"/>
            <a:ext cx="2917288" cy="1944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526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8EA31B-E70C-4FEB-B109-AB55C2EB260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 rot="16200000" flipH="1">
            <a:off x="-1747018" y="2725130"/>
            <a:ext cx="5042127" cy="756001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de-DE" sz="5600" dirty="0"/>
              <a:t>Linkparty!</a:t>
            </a:r>
            <a:br>
              <a:rPr lang="de-DE" sz="4000" dirty="0"/>
            </a:br>
            <a:br>
              <a:rPr lang="de-DE" sz="2800" dirty="0"/>
            </a:br>
            <a:endParaRPr lang="de-DE" sz="2800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9301D63B-E10B-49B7-A7A5-07B6EEE0571C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827710" y="6277012"/>
            <a:ext cx="756000" cy="180000"/>
          </a:xfrm>
        </p:spPr>
        <p:txBody>
          <a:bodyPr/>
          <a:lstStyle/>
          <a:p>
            <a:fld id="{49AB2978-6783-4741-BE7C-39AD27D3B004}" type="datetime1">
              <a:rPr lang="de-DE" smtClean="0"/>
              <a:t>17.04.2023</a:t>
            </a:fld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9A9EE6AA-4C1E-49C0-89EE-B5732E68390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336000" y="6277012"/>
            <a:ext cx="360000" cy="180000"/>
          </a:xfrm>
        </p:spPr>
        <p:txBody>
          <a:bodyPr/>
          <a:lstStyle/>
          <a:p>
            <a:fld id="{262D9382-879E-4990-90BA-BC8BE786F030}" type="slidenum">
              <a:rPr lang="de-DE" smtClean="0"/>
              <a:t>22</a:t>
            </a:fld>
            <a:endParaRPr lang="de-DE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FD44D1D3-DD1E-9444-209C-EA20C79FA445}"/>
              </a:ext>
            </a:extLst>
          </p:cNvPr>
          <p:cNvSpPr txBox="1"/>
          <p:nvPr/>
        </p:nvSpPr>
        <p:spPr>
          <a:xfrm>
            <a:off x="1402263" y="582067"/>
            <a:ext cx="11096988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200" b="1" dirty="0">
                <a:solidFill>
                  <a:srgbClr val="0070C0"/>
                </a:solidFill>
                <a:latin typeface="Trebuchet MS" panose="020B0703020202090204" pitchFamily="34" charset="0"/>
              </a:rPr>
              <a:t>Die Raiffeisen-Gesellschaft</a:t>
            </a:r>
          </a:p>
          <a:p>
            <a:r>
              <a:rPr lang="de-DE" dirty="0">
                <a:latin typeface="Trebuchet MS" panose="020B070302020209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www.raiffeisen-gesellschaft.de</a:t>
            </a:r>
            <a:r>
              <a:rPr lang="de-DE" dirty="0">
                <a:latin typeface="Trebuchet MS" panose="020B0703020202090204" pitchFamily="34" charset="0"/>
              </a:rPr>
              <a:t> </a:t>
            </a:r>
            <a:r>
              <a:rPr lang="de-DE" sz="1400" dirty="0">
                <a:latin typeface="Trebuchet MS" panose="020B0703020202090204" pitchFamily="34" charset="0"/>
              </a:rPr>
              <a:t>(mit </a:t>
            </a:r>
            <a:r>
              <a:rPr lang="de-DE" sz="1400" dirty="0" err="1">
                <a:latin typeface="Trebuchet MS" panose="020B0703020202090204" pitchFamily="34" charset="0"/>
              </a:rPr>
              <a:t>Social</a:t>
            </a:r>
            <a:r>
              <a:rPr lang="de-DE" sz="1400" dirty="0">
                <a:latin typeface="Trebuchet MS" panose="020B0703020202090204" pitchFamily="34" charset="0"/>
              </a:rPr>
              <a:t> Media-Board und allen Infos über die historischen Stätten im Raiffeisenland)</a:t>
            </a:r>
          </a:p>
          <a:p>
            <a:endParaRPr lang="de-DE" sz="800" dirty="0">
              <a:solidFill>
                <a:srgbClr val="0070C0"/>
              </a:solidFill>
              <a:latin typeface="Trebuchet MS" panose="020B0703020202090204" pitchFamily="34" charset="0"/>
            </a:endParaRPr>
          </a:p>
          <a:p>
            <a:r>
              <a:rPr lang="de-DE" sz="2200" b="1" dirty="0">
                <a:solidFill>
                  <a:srgbClr val="0070C0"/>
                </a:solidFill>
                <a:latin typeface="Trebuchet MS" panose="020B0703020202090204" pitchFamily="34" charset="0"/>
              </a:rPr>
              <a:t>Der Deutsche Genossenschafts- und Raiffeisenverband</a:t>
            </a:r>
            <a:br>
              <a:rPr lang="de-DE" dirty="0">
                <a:latin typeface="Trebuchet MS" panose="020B0703020202090204" pitchFamily="34" charset="0"/>
              </a:rPr>
            </a:br>
            <a:r>
              <a:rPr lang="de-DE" dirty="0">
                <a:latin typeface="Trebuchet MS" panose="020B070302020209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www.dgrv.de</a:t>
            </a:r>
            <a:endParaRPr lang="de-DE" dirty="0">
              <a:latin typeface="Trebuchet MS" panose="020B0703020202090204" pitchFamily="34" charset="0"/>
            </a:endParaRPr>
          </a:p>
          <a:p>
            <a:endParaRPr lang="de-DE" sz="800" dirty="0">
              <a:latin typeface="Trebuchet MS" panose="020B0703020202090204" pitchFamily="34" charset="0"/>
            </a:endParaRPr>
          </a:p>
          <a:p>
            <a:r>
              <a:rPr lang="de-DE" sz="2200" b="1" dirty="0">
                <a:solidFill>
                  <a:srgbClr val="0070C0"/>
                </a:solidFill>
                <a:latin typeface="Trebuchet MS" panose="020B0703020202090204" pitchFamily="34" charset="0"/>
              </a:rPr>
              <a:t>Der Bundesverband der Deutschen Volksbanken und Raiffeisenbanken</a:t>
            </a:r>
            <a:br>
              <a:rPr lang="de-DE" dirty="0">
                <a:latin typeface="Trebuchet MS" panose="020B0703020202090204" pitchFamily="34" charset="0"/>
              </a:rPr>
            </a:br>
            <a:r>
              <a:rPr lang="de-DE" dirty="0">
                <a:latin typeface="Trebuchet MS" panose="020B070302020209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www.bvr.de</a:t>
            </a:r>
            <a:endParaRPr lang="de-DE" dirty="0">
              <a:latin typeface="Trebuchet MS" panose="020B0703020202090204" pitchFamily="34" charset="0"/>
            </a:endParaRPr>
          </a:p>
          <a:p>
            <a:endParaRPr lang="de-DE" sz="800" dirty="0">
              <a:latin typeface="Trebuchet MS" panose="020B0703020202090204" pitchFamily="34" charset="0"/>
            </a:endParaRPr>
          </a:p>
          <a:p>
            <a:r>
              <a:rPr lang="de-DE" sz="2200" b="1" dirty="0">
                <a:solidFill>
                  <a:srgbClr val="0070C0"/>
                </a:solidFill>
                <a:latin typeface="Trebuchet MS" panose="020B0703020202090204" pitchFamily="34" charset="0"/>
              </a:rPr>
              <a:t>Der Deutsche Raiffeisenverband</a:t>
            </a:r>
          </a:p>
          <a:p>
            <a:r>
              <a:rPr lang="de-DE" dirty="0">
                <a:latin typeface="Trebuchet MS" panose="020B070302020209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www.raiffeisen.de</a:t>
            </a:r>
            <a:endParaRPr lang="de-DE" dirty="0">
              <a:latin typeface="Trebuchet MS" panose="020B0703020202090204" pitchFamily="34" charset="0"/>
            </a:endParaRPr>
          </a:p>
          <a:p>
            <a:endParaRPr lang="de-DE" sz="800" dirty="0">
              <a:latin typeface="Trebuchet MS" panose="020B0703020202090204" pitchFamily="34" charset="0"/>
            </a:endParaRPr>
          </a:p>
          <a:p>
            <a:r>
              <a:rPr lang="de-DE" sz="2200" b="1" dirty="0">
                <a:solidFill>
                  <a:srgbClr val="0070C0"/>
                </a:solidFill>
                <a:latin typeface="Trebuchet MS" panose="020B0703020202090204" pitchFamily="34" charset="0"/>
              </a:rPr>
              <a:t>Die Akademie Deutscher Genossenschaften</a:t>
            </a:r>
            <a:br>
              <a:rPr lang="de-DE" dirty="0">
                <a:latin typeface="Trebuchet MS" panose="020B0703020202090204" pitchFamily="34" charset="0"/>
              </a:rPr>
            </a:br>
            <a:r>
              <a:rPr lang="de-DE" dirty="0">
                <a:latin typeface="Trebuchet MS" panose="020B070302020209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www.adg-akademie.de</a:t>
            </a:r>
            <a:endParaRPr lang="de-DE" dirty="0">
              <a:latin typeface="Trebuchet MS" panose="020B0703020202090204" pitchFamily="34" charset="0"/>
            </a:endParaRPr>
          </a:p>
          <a:p>
            <a:endParaRPr lang="de-DE" sz="800" dirty="0">
              <a:latin typeface="Trebuchet MS" panose="020B0703020202090204" pitchFamily="34" charset="0"/>
            </a:endParaRPr>
          </a:p>
          <a:p>
            <a:r>
              <a:rPr lang="de-DE" sz="2200" b="1" dirty="0">
                <a:solidFill>
                  <a:srgbClr val="0070C0"/>
                </a:solidFill>
                <a:latin typeface="Trebuchet MS" panose="020B0703020202090204" pitchFamily="34" charset="0"/>
              </a:rPr>
              <a:t>Die Internationale Raiffeisen Union</a:t>
            </a:r>
            <a:br>
              <a:rPr lang="de-DE" dirty="0">
                <a:latin typeface="Trebuchet MS" panose="020B0703020202090204" pitchFamily="34" charset="0"/>
              </a:rPr>
            </a:br>
            <a:r>
              <a:rPr lang="de-DE" dirty="0">
                <a:latin typeface="Trebuchet MS" panose="020B070302020209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www.iru.de</a:t>
            </a:r>
            <a:endParaRPr lang="de-DE" dirty="0">
              <a:latin typeface="Trebuchet MS" panose="020B0703020202090204" pitchFamily="34" charset="0"/>
            </a:endParaRPr>
          </a:p>
          <a:p>
            <a:endParaRPr lang="de-DE" sz="800" dirty="0">
              <a:latin typeface="Trebuchet MS" panose="020B0703020202090204" pitchFamily="34" charset="0"/>
            </a:endParaRPr>
          </a:p>
          <a:p>
            <a:r>
              <a:rPr lang="de-DE" sz="2200" b="1" dirty="0">
                <a:solidFill>
                  <a:srgbClr val="0070C0"/>
                </a:solidFill>
                <a:latin typeface="Trebuchet MS" panose="020B0703020202090204" pitchFamily="34" charset="0"/>
              </a:rPr>
              <a:t>Die Hermann Schulze-Delitzsch-Gesellschaft</a:t>
            </a:r>
            <a:br>
              <a:rPr lang="de-DE" dirty="0">
                <a:latin typeface="Trebuchet MS" panose="020B0703020202090204" pitchFamily="34" charset="0"/>
              </a:rPr>
            </a:br>
            <a:r>
              <a:rPr lang="de-DE" dirty="0">
                <a:latin typeface="Trebuchet MS" panose="020B070302020209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www.genossenschaftsmuseum.de</a:t>
            </a:r>
            <a:endParaRPr lang="de-DE" dirty="0">
              <a:latin typeface="Trebuchet MS" panose="020B0703020202090204" pitchFamily="34" charset="0"/>
            </a:endParaRPr>
          </a:p>
          <a:p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654935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214AF94-501A-49BF-870E-C732A940634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16000" y="366060"/>
            <a:ext cx="11520000" cy="936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sz="2800" dirty="0"/>
              <a:t>Als Mitglied der</a:t>
            </a:r>
            <a:br>
              <a:rPr lang="de-DE" sz="2800" dirty="0"/>
            </a:br>
            <a:r>
              <a:rPr lang="de-DE" sz="2800" dirty="0"/>
              <a:t>Deutschen Friedrich-Wilhelm-Raiffeisen-Gesellschaft…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F60D81C5-4180-4060-933F-D9F0D0F80CF8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827710" y="6277012"/>
            <a:ext cx="756000" cy="180000"/>
          </a:xfrm>
        </p:spPr>
        <p:txBody>
          <a:bodyPr/>
          <a:lstStyle/>
          <a:p>
            <a:fld id="{49AB2978-6783-4741-BE7C-39AD27D3B004}" type="datetime1">
              <a:rPr lang="de-DE" smtClean="0"/>
              <a:t>17.04.2023</a:t>
            </a:fld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BA7D9E1F-E0A7-4994-AD3B-D60FA73F53C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336000" y="6277012"/>
            <a:ext cx="360000" cy="180000"/>
          </a:xfrm>
        </p:spPr>
        <p:txBody>
          <a:bodyPr/>
          <a:lstStyle/>
          <a:p>
            <a:fld id="{262D9382-879E-4990-90BA-BC8BE786F030}" type="slidenum">
              <a:rPr lang="de-DE" smtClean="0"/>
              <a:t>23</a:t>
            </a:fld>
            <a:endParaRPr lang="de-DE"/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D9691B50-2D60-4C55-9B18-362642A4F0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000" y="1420174"/>
            <a:ext cx="11043957" cy="5742226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500"/>
              </a:spcBef>
              <a:buClr>
                <a:schemeClr val="accent3"/>
              </a:buClr>
              <a:buFont typeface="Wingdings" panose="05000000000000000000" pitchFamily="2" charset="2"/>
              <a:buChar char="§"/>
            </a:pPr>
            <a:r>
              <a:rPr lang="de-DE" sz="2400" b="1" dirty="0"/>
              <a:t>… bist Du Teil eines einzigartigen Netzwerks in puncto Genossenschaften</a:t>
            </a:r>
          </a:p>
          <a:p>
            <a:pPr>
              <a:lnSpc>
                <a:spcPct val="100000"/>
              </a:lnSpc>
              <a:spcBef>
                <a:spcPts val="500"/>
              </a:spcBef>
              <a:buClr>
                <a:schemeClr val="accent3"/>
              </a:buClr>
              <a:buFont typeface="Wingdings" panose="05000000000000000000" pitchFamily="2" charset="2"/>
              <a:buChar char="§"/>
            </a:pPr>
            <a:r>
              <a:rPr lang="de-DE" sz="2400" b="1" dirty="0"/>
              <a:t>… bist Du dabei, wenn es um die Zukunft von Genossenschaften geht</a:t>
            </a:r>
          </a:p>
          <a:p>
            <a:pPr>
              <a:lnSpc>
                <a:spcPct val="100000"/>
              </a:lnSpc>
              <a:spcBef>
                <a:spcPts val="500"/>
              </a:spcBef>
              <a:buClr>
                <a:schemeClr val="accent3"/>
              </a:buClr>
              <a:buFont typeface="Wingdings" panose="05000000000000000000" pitchFamily="2" charset="2"/>
              <a:buChar char="§"/>
            </a:pPr>
            <a:r>
              <a:rPr lang="de-DE" sz="2400" b="1" dirty="0"/>
              <a:t>… bist Du nah an genossenschaftlichen Entscheidungsträgern dran</a:t>
            </a:r>
          </a:p>
          <a:p>
            <a:pPr>
              <a:lnSpc>
                <a:spcPct val="100000"/>
              </a:lnSpc>
              <a:spcBef>
                <a:spcPts val="500"/>
              </a:spcBef>
              <a:buClr>
                <a:schemeClr val="accent3"/>
              </a:buClr>
              <a:buFont typeface="Wingdings" panose="05000000000000000000" pitchFamily="2" charset="2"/>
              <a:buChar char="§"/>
            </a:pPr>
            <a:r>
              <a:rPr lang="de-DE" sz="2400" b="1" dirty="0"/>
              <a:t>… bist Du Gast unserer Mitgliederversammlungen und von vielen</a:t>
            </a:r>
            <a:br>
              <a:rPr lang="de-DE" sz="2400" b="1" dirty="0"/>
            </a:br>
            <a:r>
              <a:rPr lang="de-DE" sz="2400" b="1" dirty="0"/>
              <a:t>anderen Veranstaltungen, die sich spannenden und interessanten</a:t>
            </a:r>
            <a:br>
              <a:rPr lang="de-DE" sz="2400" b="1" dirty="0"/>
            </a:br>
            <a:r>
              <a:rPr lang="de-DE" sz="2400" b="1" dirty="0"/>
              <a:t>Themen widmen</a:t>
            </a:r>
          </a:p>
          <a:p>
            <a:pPr>
              <a:lnSpc>
                <a:spcPct val="100000"/>
              </a:lnSpc>
              <a:spcBef>
                <a:spcPts val="500"/>
              </a:spcBef>
              <a:buClr>
                <a:schemeClr val="accent3"/>
              </a:buClr>
              <a:buFont typeface="Wingdings" panose="05000000000000000000" pitchFamily="2" charset="2"/>
              <a:buChar char="§"/>
            </a:pPr>
            <a:r>
              <a:rPr lang="de-DE" sz="2400" b="1" dirty="0"/>
              <a:t>… bist Du Empfänger unseres Newsletters, der mehrmals</a:t>
            </a:r>
            <a:br>
              <a:rPr lang="de-DE" sz="2400" b="1" dirty="0"/>
            </a:br>
            <a:r>
              <a:rPr lang="de-DE" sz="2400" b="1" dirty="0"/>
              <a:t>jährlich über alles Aktuelle rund um unsere Gesellschaft informiert</a:t>
            </a:r>
          </a:p>
          <a:p>
            <a:pPr marL="0" indent="0">
              <a:lnSpc>
                <a:spcPct val="100000"/>
              </a:lnSpc>
              <a:spcBef>
                <a:spcPts val="500"/>
              </a:spcBef>
              <a:buClr>
                <a:schemeClr val="accent3"/>
              </a:buClr>
              <a:buNone/>
            </a:pPr>
            <a:endParaRPr lang="de-DE" sz="1800" b="1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chemeClr val="accent3"/>
              </a:buClr>
              <a:buNone/>
            </a:pPr>
            <a:r>
              <a:rPr lang="de-DE" sz="2800" b="1" dirty="0">
                <a:solidFill>
                  <a:srgbClr val="66B331"/>
                </a:solidFill>
              </a:rPr>
              <a:t>Der Jahresbeitrag für Einzelpersonen beträgt 25 Euro!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chemeClr val="accent3"/>
              </a:buClr>
              <a:buNone/>
            </a:pPr>
            <a:r>
              <a:rPr lang="de-DE" sz="2800" b="1" dirty="0">
                <a:solidFill>
                  <a:srgbClr val="66B331"/>
                </a:solidFill>
              </a:rPr>
              <a:t>Über 600 Genossenschaftsfans sind schon dabei!</a:t>
            </a:r>
          </a:p>
          <a:p>
            <a:pPr marL="0" indent="0">
              <a:buClr>
                <a:schemeClr val="accent3"/>
              </a:buClr>
              <a:buNone/>
            </a:pPr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98BB48F-6E84-996C-5DE0-FBF6B7A166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0000">
            <a:off x="9762160" y="195889"/>
            <a:ext cx="2440542" cy="3453675"/>
          </a:xfrm>
          <a:prstGeom prst="rect">
            <a:avLst/>
          </a:prstGeom>
        </p:spPr>
      </p:pic>
      <p:pic>
        <p:nvPicPr>
          <p:cNvPr id="11" name="Grafik 10" descr="Ein Bild, das Text enthält.&#10;&#10;Automatisch generierte Beschreibung">
            <a:extLst>
              <a:ext uri="{FF2B5EF4-FFF2-40B4-BE49-F238E27FC236}">
                <a16:creationId xmlns:a16="http://schemas.microsoft.com/office/drawing/2014/main" id="{364F032D-EBA1-A005-0543-9A2DC09ACF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0000">
            <a:off x="9415458" y="3813498"/>
            <a:ext cx="2440542" cy="1726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2746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FD43AC2E-3720-44AB-BC25-BFDF7EAEFD59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827710" y="6277012"/>
            <a:ext cx="756000" cy="180000"/>
          </a:xfrm>
        </p:spPr>
        <p:txBody>
          <a:bodyPr/>
          <a:lstStyle/>
          <a:p>
            <a:fld id="{49AB2978-6783-4741-BE7C-39AD27D3B004}" type="datetime1">
              <a:rPr lang="de-DE" smtClean="0"/>
              <a:t>17.04.2023</a:t>
            </a:fld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E535EA3-3FEF-42B9-A4A2-3F629EBD13F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336000" y="6277012"/>
            <a:ext cx="360000" cy="180000"/>
          </a:xfrm>
        </p:spPr>
        <p:txBody>
          <a:bodyPr/>
          <a:lstStyle/>
          <a:p>
            <a:fld id="{262D9382-879E-4990-90BA-BC8BE786F030}" type="slidenum">
              <a:rPr lang="de-DE" smtClean="0"/>
              <a:t>24</a:t>
            </a:fld>
            <a:endParaRPr lang="de-DE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43193467-A5B6-4D13-B8C4-F033D09E66F4}"/>
              </a:ext>
            </a:extLst>
          </p:cNvPr>
          <p:cNvSpPr/>
          <p:nvPr/>
        </p:nvSpPr>
        <p:spPr>
          <a:xfrm>
            <a:off x="1001159" y="729059"/>
            <a:ext cx="7188684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de-DE" sz="7200" b="1" dirty="0">
                <a:solidFill>
                  <a:srgbClr val="66B331"/>
                </a:solidFill>
                <a:latin typeface="Frutiger VR" panose="020B0503060000020004" pitchFamily="34" charset="0"/>
                <a:ea typeface="+mj-ea"/>
                <a:cs typeface="+mj-cs"/>
              </a:rPr>
              <a:t>Vielen</a:t>
            </a:r>
            <a:r>
              <a:rPr lang="de-DE" sz="7200" b="1" i="1" dirty="0">
                <a:solidFill>
                  <a:srgbClr val="66B331"/>
                </a:solidFill>
                <a:latin typeface="Frutiger VR" panose="020B0503060000020004" pitchFamily="34" charset="0"/>
              </a:rPr>
              <a:t> </a:t>
            </a:r>
            <a:r>
              <a:rPr lang="de-DE" sz="7200" b="1" dirty="0">
                <a:solidFill>
                  <a:srgbClr val="66B331"/>
                </a:solidFill>
                <a:latin typeface="Frutiger VR" panose="020B0503060000020004" pitchFamily="34" charset="0"/>
                <a:ea typeface="+mj-ea"/>
                <a:cs typeface="+mj-cs"/>
              </a:rPr>
              <a:t>Dank </a:t>
            </a:r>
            <a:br>
              <a:rPr lang="de-DE" sz="7200" b="1" dirty="0">
                <a:solidFill>
                  <a:srgbClr val="66B331"/>
                </a:solidFill>
                <a:latin typeface="Frutiger VR" panose="020B0503060000020004" pitchFamily="34" charset="0"/>
                <a:ea typeface="+mj-ea"/>
                <a:cs typeface="+mj-cs"/>
              </a:rPr>
            </a:br>
            <a:r>
              <a:rPr lang="de-DE" sz="7200" b="1" dirty="0">
                <a:solidFill>
                  <a:srgbClr val="66B331"/>
                </a:solidFill>
                <a:latin typeface="Frutiger VR" panose="020B0503060000020004" pitchFamily="34" charset="0"/>
                <a:ea typeface="+mj-ea"/>
                <a:cs typeface="+mj-cs"/>
              </a:rPr>
              <a:t>für Ihre Aufmerksamkeit!</a:t>
            </a:r>
            <a:br>
              <a:rPr lang="de-DE" sz="2000" b="1" i="1" dirty="0">
                <a:solidFill>
                  <a:schemeClr val="bg1">
                    <a:lumMod val="50000"/>
                  </a:schemeClr>
                </a:solidFill>
                <a:latin typeface="Frutiger VR" panose="020B0503060000020004" pitchFamily="34" charset="0"/>
              </a:rPr>
            </a:br>
            <a:endParaRPr lang="de-DE" sz="2000" b="1" i="1" dirty="0">
              <a:solidFill>
                <a:schemeClr val="bg1">
                  <a:lumMod val="50000"/>
                </a:schemeClr>
              </a:solidFill>
              <a:latin typeface="Frutiger VR" panose="020B050306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99246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6000" y="440469"/>
            <a:ext cx="8220910" cy="1049005"/>
          </a:xfrm>
        </p:spPr>
        <p:txBody>
          <a:bodyPr>
            <a:normAutofit fontScale="90000"/>
          </a:bodyPr>
          <a:lstStyle/>
          <a:p>
            <a:r>
              <a:rPr lang="de-DE" sz="3600" dirty="0"/>
              <a:t>Friedrich Wilhelm Raiffeisen – </a:t>
            </a:r>
            <a:br>
              <a:rPr lang="de-DE" sz="2800" dirty="0"/>
            </a:br>
            <a:r>
              <a:rPr lang="de-DE" sz="2800" dirty="0"/>
              <a:t>einer der Väter der modernen Genossenschaftsidee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978EE-2338-486F-AF88-037FAA39EBE7}" type="datetime1">
              <a:rPr lang="de-DE" smtClean="0"/>
              <a:t>17.04.2023</a:t>
            </a:fld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D9382-879E-4990-90BA-BC8BE786F030}" type="slidenum">
              <a:rPr lang="de-DE" smtClean="0"/>
              <a:pPr/>
              <a:t>3</a:t>
            </a:fld>
            <a:endParaRPr lang="de-DE"/>
          </a:p>
        </p:txBody>
      </p:sp>
      <p:sp>
        <p:nvSpPr>
          <p:cNvPr id="7" name="Untertitel 2">
            <a:extLst>
              <a:ext uri="{FF2B5EF4-FFF2-40B4-BE49-F238E27FC236}">
                <a16:creationId xmlns:a16="http://schemas.microsoft.com/office/drawing/2014/main" id="{BDAEA29F-D9F5-4E31-B436-B535DDD9CDDF}"/>
              </a:ext>
            </a:extLst>
          </p:cNvPr>
          <p:cNvSpPr txBox="1">
            <a:spLocks/>
          </p:cNvSpPr>
          <p:nvPr/>
        </p:nvSpPr>
        <p:spPr bwMode="auto">
          <a:xfrm>
            <a:off x="696000" y="1612952"/>
            <a:ext cx="10200600" cy="4113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37021"/>
              </a:buClr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Frutiger VR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95959"/>
              </a:buClr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Frutiger VR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95959"/>
              </a:buClr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Frutiger VR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95959"/>
              </a:buClr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Frutiger VR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95959"/>
              </a:buClr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Frutiger VR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400" b="1" dirty="0"/>
              <a:t>Seine Heimat hat er nie verlassen – seine Idee jedoch machte weltweit Karriere. </a:t>
            </a:r>
          </a:p>
          <a:p>
            <a:r>
              <a:rPr lang="de-DE" sz="2400" b="1" dirty="0"/>
              <a:t>Friedrich Wilhelm Raiffeisen hat mit seinem Wirken das Leben und Wirtschaften der Menschen spürbar verbessert. </a:t>
            </a:r>
          </a:p>
          <a:p>
            <a:r>
              <a:rPr lang="de-DE" sz="2400" b="1" dirty="0"/>
              <a:t>Zwei Prinzipien trieben ihn dabei an: </a:t>
            </a:r>
            <a:r>
              <a:rPr lang="de-DE" sz="2400" b="1" dirty="0">
                <a:solidFill>
                  <a:srgbClr val="66B331"/>
                </a:solidFill>
              </a:rPr>
              <a:t>Solidarität und Hilfe zur Selbsthilfe.</a:t>
            </a:r>
          </a:p>
          <a:p>
            <a:r>
              <a:rPr lang="de-DE" sz="2400" b="1" dirty="0"/>
              <a:t>Der Erfolg gibt ihm bis heute Recht: In Deutschland sind rd. 23,5 Millionen Menschen Mitglied einer Genossenschaft – mit steigender Tendenz. </a:t>
            </a:r>
          </a:p>
          <a:p>
            <a:r>
              <a:rPr lang="de-DE" sz="2400" b="1" dirty="0"/>
              <a:t>Weltweit sind heute über 1 Milliarde Menschen in Genossenschaften organisiert.</a:t>
            </a:r>
          </a:p>
        </p:txBody>
      </p:sp>
    </p:spTree>
    <p:extLst>
      <p:ext uri="{BB962C8B-B14F-4D97-AF65-F5344CB8AC3E}">
        <p14:creationId xmlns:p14="http://schemas.microsoft.com/office/powerpoint/2010/main" val="31251498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073888" y="400987"/>
            <a:ext cx="10782112" cy="900137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de-DE" sz="3600" dirty="0"/>
              <a:t>Friedrich Wilhelm Raiffeisen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4294967295"/>
          </p:nvPr>
        </p:nvSpPr>
        <p:spPr>
          <a:xfrm>
            <a:off x="827710" y="6277012"/>
            <a:ext cx="756000" cy="180000"/>
          </a:xfrm>
        </p:spPr>
        <p:txBody>
          <a:bodyPr/>
          <a:lstStyle/>
          <a:p>
            <a:fld id="{49AB2978-6783-4741-BE7C-39AD27D3B004}" type="datetime1">
              <a:rPr lang="de-DE" smtClean="0"/>
              <a:t>17.04.2023</a:t>
            </a:fld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336000" y="6277012"/>
            <a:ext cx="360000" cy="180000"/>
          </a:xfrm>
        </p:spPr>
        <p:txBody>
          <a:bodyPr/>
          <a:lstStyle/>
          <a:p>
            <a:fld id="{262D9382-879E-4990-90BA-BC8BE786F030}" type="slidenum">
              <a:rPr lang="de-DE" smtClean="0"/>
              <a:t>4</a:t>
            </a:fld>
            <a:endParaRPr lang="de-DE"/>
          </a:p>
        </p:txBody>
      </p:sp>
      <p:pic>
        <p:nvPicPr>
          <p:cNvPr id="8" name="Bildplatzhalter 8" descr="FW_Raiffeisen_1.jpg">
            <a:extLst>
              <a:ext uri="{FF2B5EF4-FFF2-40B4-BE49-F238E27FC236}">
                <a16:creationId xmlns:a16="http://schemas.microsoft.com/office/drawing/2014/main" id="{0EFA2165-EEAC-4C94-BCCB-1F243C0A3C8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44143" y="1190847"/>
            <a:ext cx="2742669" cy="3982034"/>
          </a:xfrm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CCDCAF4A-36A3-41C8-A310-428A7B170BD7}"/>
              </a:ext>
            </a:extLst>
          </p:cNvPr>
          <p:cNvSpPr/>
          <p:nvPr/>
        </p:nvSpPr>
        <p:spPr>
          <a:xfrm>
            <a:off x="4849430" y="1327476"/>
            <a:ext cx="6740057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chemeClr val="accent3"/>
              </a:buClr>
              <a:buFont typeface="Wingdings" panose="05000000000000000000" pitchFamily="2" charset="2"/>
              <a:buChar char="§"/>
            </a:pPr>
            <a:r>
              <a:rPr lang="de-DE" sz="2800" b="1" dirty="0">
                <a:latin typeface="Frutiger VR" panose="020B0503060000020004" pitchFamily="34" charset="0"/>
              </a:rPr>
              <a:t>* 30. März 1818 (Hamm / Sieg)</a:t>
            </a:r>
          </a:p>
          <a:p>
            <a:pPr marL="342900" indent="-342900">
              <a:buClr>
                <a:schemeClr val="accent3"/>
              </a:buClr>
              <a:buFont typeface="Wingdings" panose="05000000000000000000" pitchFamily="2" charset="2"/>
              <a:buChar char="§"/>
            </a:pPr>
            <a:endParaRPr lang="de-DE" sz="2800" b="1" dirty="0">
              <a:latin typeface="Frutiger VR" panose="020B0503060000020004" pitchFamily="34" charset="0"/>
            </a:endParaRPr>
          </a:p>
          <a:p>
            <a:pPr marL="342900" indent="-342900">
              <a:buClr>
                <a:schemeClr val="accent3"/>
              </a:buClr>
              <a:buFont typeface="Wingdings" panose="05000000000000000000" pitchFamily="2" charset="2"/>
              <a:buChar char="§"/>
            </a:pPr>
            <a:r>
              <a:rPr lang="de-DE" sz="2800" b="1" dirty="0">
                <a:latin typeface="Frutiger VR" panose="020B0503060000020004" pitchFamily="34" charset="0"/>
              </a:rPr>
              <a:t>† 11. März 1888 (</a:t>
            </a:r>
            <a:r>
              <a:rPr lang="de-DE" sz="2800" b="1" dirty="0" err="1">
                <a:latin typeface="Frutiger VR" panose="020B0503060000020004" pitchFamily="34" charset="0"/>
              </a:rPr>
              <a:t>Heddesdorf</a:t>
            </a:r>
            <a:r>
              <a:rPr lang="de-DE" sz="2800" b="1" dirty="0">
                <a:latin typeface="Frutiger VR" panose="020B0503060000020004" pitchFamily="34" charset="0"/>
              </a:rPr>
              <a:t> / Neuwied)</a:t>
            </a:r>
          </a:p>
          <a:p>
            <a:pPr marL="342900" indent="-342900">
              <a:buClr>
                <a:schemeClr val="accent3"/>
              </a:buClr>
              <a:buFont typeface="Wingdings" panose="05000000000000000000" pitchFamily="2" charset="2"/>
              <a:buChar char="§"/>
            </a:pPr>
            <a:endParaRPr lang="de-DE" sz="2800" b="1" dirty="0">
              <a:latin typeface="Frutiger VR" panose="020B0503060000020004" pitchFamily="34" charset="0"/>
            </a:endParaRPr>
          </a:p>
          <a:p>
            <a:pPr marL="342900" indent="-342900">
              <a:buClr>
                <a:schemeClr val="accent3"/>
              </a:buClr>
              <a:buFont typeface="Wingdings" panose="05000000000000000000" pitchFamily="2" charset="2"/>
              <a:buChar char="§"/>
            </a:pPr>
            <a:r>
              <a:rPr lang="de-DE" sz="2800" b="1" dirty="0">
                <a:latin typeface="Frutiger VR" panose="020B0503060000020004" pitchFamily="34" charset="0"/>
              </a:rPr>
              <a:t>Wikipedia: „ ... war ein deutscher Sozialreformer und Kommunalbeamter.“</a:t>
            </a:r>
          </a:p>
          <a:p>
            <a:pPr marL="342900" indent="-342900">
              <a:buClr>
                <a:schemeClr val="accent3"/>
              </a:buClr>
              <a:buFont typeface="Wingdings" panose="05000000000000000000" pitchFamily="2" charset="2"/>
              <a:buChar char="§"/>
            </a:pPr>
            <a:endParaRPr lang="de-DE" sz="2800" b="1" dirty="0">
              <a:latin typeface="Frutiger VR" panose="020B0503060000020004" pitchFamily="34" charset="0"/>
            </a:endParaRPr>
          </a:p>
          <a:p>
            <a:pPr marL="342900" indent="-342900">
              <a:buClr>
                <a:schemeClr val="accent3"/>
              </a:buClr>
              <a:buFont typeface="Wingdings" panose="05000000000000000000" pitchFamily="2" charset="2"/>
              <a:buChar char="§"/>
            </a:pPr>
            <a:r>
              <a:rPr lang="de-DE" sz="2800" b="1" dirty="0">
                <a:solidFill>
                  <a:srgbClr val="66B331"/>
                </a:solidFill>
                <a:latin typeface="Frutiger VR" panose="020B0503060000020004" pitchFamily="34" charset="0"/>
              </a:rPr>
              <a:t>„Was einer alleine nicht schafft, das schaffen viele.“</a:t>
            </a:r>
          </a:p>
        </p:txBody>
      </p:sp>
    </p:spTree>
    <p:extLst>
      <p:ext uri="{BB962C8B-B14F-4D97-AF65-F5344CB8AC3E}">
        <p14:creationId xmlns:p14="http://schemas.microsoft.com/office/powerpoint/2010/main" val="24557595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688265D-5A62-4B02-8385-C3357EA7A75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54456" y="400987"/>
            <a:ext cx="11301544" cy="900137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de-DE" sz="3600" dirty="0"/>
              <a:t>Berufliche Stationen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1BADC7CC-50AF-4BF4-9F21-CD76C459F67D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827710" y="6277012"/>
            <a:ext cx="756000" cy="180000"/>
          </a:xfrm>
        </p:spPr>
        <p:txBody>
          <a:bodyPr/>
          <a:lstStyle/>
          <a:p>
            <a:fld id="{49AB2978-6783-4741-BE7C-39AD27D3B004}" type="datetime1">
              <a:rPr lang="de-DE" smtClean="0"/>
              <a:t>17.04.2023</a:t>
            </a:fld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708E7A8-6E57-4A5C-B802-417297E3FAE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336000" y="6277012"/>
            <a:ext cx="360000" cy="180000"/>
          </a:xfrm>
        </p:spPr>
        <p:txBody>
          <a:bodyPr/>
          <a:lstStyle/>
          <a:p>
            <a:fld id="{262D9382-879E-4990-90BA-BC8BE786F030}" type="slidenum">
              <a:rPr lang="de-DE" smtClean="0"/>
              <a:t>5</a:t>
            </a:fld>
            <a:endParaRPr lang="de-DE"/>
          </a:p>
        </p:txBody>
      </p:sp>
      <p:sp>
        <p:nvSpPr>
          <p:cNvPr id="8" name="Inhaltsplatzhalter 1">
            <a:extLst>
              <a:ext uri="{FF2B5EF4-FFF2-40B4-BE49-F238E27FC236}">
                <a16:creationId xmlns:a16="http://schemas.microsoft.com/office/drawing/2014/main" id="{127B6174-6246-4D37-B2D2-102E4722B4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4456" y="1224512"/>
            <a:ext cx="10940858" cy="4761564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3"/>
              </a:buClr>
              <a:buFont typeface="Wingdings" panose="05000000000000000000" pitchFamily="2" charset="2"/>
              <a:buChar char="§"/>
            </a:pPr>
            <a:r>
              <a:rPr lang="de-DE" sz="3000" b="1" dirty="0"/>
              <a:t>1835: </a:t>
            </a:r>
            <a:r>
              <a:rPr lang="de-DE" sz="3000" dirty="0"/>
              <a:t>Eintritt in die Offizierslaufbahn der preußischen Armee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3"/>
              </a:buClr>
              <a:buFont typeface="Wingdings" panose="05000000000000000000" pitchFamily="2" charset="2"/>
              <a:buChar char="§"/>
            </a:pPr>
            <a:r>
              <a:rPr lang="de-DE" sz="3000" b="1" dirty="0"/>
              <a:t>1843: </a:t>
            </a:r>
            <a:r>
              <a:rPr lang="de-DE" sz="3000" dirty="0"/>
              <a:t>Abschied aus der Armee wegen eines Augenleidens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3"/>
              </a:buClr>
              <a:buFont typeface="Wingdings" panose="05000000000000000000" pitchFamily="2" charset="2"/>
              <a:buChar char="§"/>
            </a:pPr>
            <a:r>
              <a:rPr lang="de-DE" sz="3000" b="1" dirty="0"/>
              <a:t>1843 - Anfang 1845: </a:t>
            </a:r>
            <a:r>
              <a:rPr lang="de-DE" sz="3000" dirty="0"/>
              <a:t>Kreissekretär in Mayen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3"/>
              </a:buClr>
              <a:buFont typeface="Wingdings" panose="05000000000000000000" pitchFamily="2" charset="2"/>
              <a:buChar char="§"/>
            </a:pPr>
            <a:r>
              <a:rPr lang="de-DE" sz="3000" b="1" dirty="0"/>
              <a:t>1845 – 1848: </a:t>
            </a:r>
            <a:r>
              <a:rPr lang="de-DE" sz="3000" dirty="0"/>
              <a:t>Bürgermeister von </a:t>
            </a:r>
            <a:r>
              <a:rPr lang="de-DE" sz="3000" b="1" dirty="0">
                <a:solidFill>
                  <a:srgbClr val="66B331"/>
                </a:solidFill>
              </a:rPr>
              <a:t>Weyerbusch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3"/>
              </a:buClr>
              <a:buFont typeface="Wingdings" panose="05000000000000000000" pitchFamily="2" charset="2"/>
              <a:buChar char="§"/>
            </a:pPr>
            <a:r>
              <a:rPr lang="de-DE" sz="3000" b="1" dirty="0"/>
              <a:t>1848 – 1852: </a:t>
            </a:r>
            <a:r>
              <a:rPr lang="de-DE" sz="3000" dirty="0"/>
              <a:t>Bürgermeister von </a:t>
            </a:r>
            <a:r>
              <a:rPr lang="de-DE" sz="3000" b="1" dirty="0" err="1">
                <a:solidFill>
                  <a:srgbClr val="66B331"/>
                </a:solidFill>
              </a:rPr>
              <a:t>Flammersfeld</a:t>
            </a:r>
            <a:r>
              <a:rPr lang="de-DE" sz="3000" dirty="0"/>
              <a:t> (33 Ortschaften)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chemeClr val="accent3"/>
              </a:buClr>
              <a:buFont typeface="Wingdings" panose="05000000000000000000" pitchFamily="2" charset="2"/>
              <a:buChar char="§"/>
            </a:pPr>
            <a:r>
              <a:rPr lang="de-DE" sz="3000" b="1" dirty="0"/>
              <a:t>1852 – 1865: </a:t>
            </a:r>
            <a:r>
              <a:rPr lang="de-DE" sz="3000" dirty="0"/>
              <a:t>Bürgermeister von </a:t>
            </a:r>
            <a:r>
              <a:rPr lang="de-DE" sz="3000" b="1" dirty="0" err="1">
                <a:solidFill>
                  <a:srgbClr val="66B331"/>
                </a:solidFill>
              </a:rPr>
              <a:t>Heddesdorf</a:t>
            </a:r>
            <a:r>
              <a:rPr lang="de-DE" sz="3000" dirty="0"/>
              <a:t> (dann Pensionierung)</a:t>
            </a:r>
            <a:br>
              <a:rPr lang="de-DE" sz="3000" dirty="0"/>
            </a:br>
            <a:endParaRPr lang="de-DE" sz="3000" dirty="0"/>
          </a:p>
          <a:p>
            <a:pPr>
              <a:lnSpc>
                <a:spcPct val="100000"/>
              </a:lnSpc>
              <a:spcBef>
                <a:spcPts val="0"/>
              </a:spcBef>
              <a:buClr>
                <a:schemeClr val="accent3"/>
              </a:buClr>
              <a:buFont typeface="Wingdings" panose="05000000000000000000" pitchFamily="2" charset="2"/>
              <a:buChar char="§"/>
            </a:pPr>
            <a:r>
              <a:rPr lang="de-DE" sz="3000" b="1" dirty="0"/>
              <a:t> Nach der Pensionierung:</a:t>
            </a:r>
            <a:br>
              <a:rPr lang="de-DE" sz="3000" b="1" dirty="0"/>
            </a:br>
            <a:r>
              <a:rPr lang="de-DE" sz="3000" b="1" dirty="0"/>
              <a:t> Aktiv im Aufbau des Genossenschaftswesens</a:t>
            </a:r>
          </a:p>
          <a:p>
            <a:pPr>
              <a:lnSpc>
                <a:spcPct val="150000"/>
              </a:lnSpc>
              <a:buClr>
                <a:schemeClr val="accent3"/>
              </a:buClr>
              <a:buFont typeface="Wingdings" panose="05000000000000000000" pitchFamily="2" charset="2"/>
              <a:buChar char="§"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789502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EEC2DE5-7A59-4247-82AA-E7EBA68C064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96000" y="268879"/>
            <a:ext cx="11028290" cy="900137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de-DE" sz="4000" dirty="0"/>
              <a:t>Das Geburtshaus in Hamm (Sieg) –</a:t>
            </a:r>
            <a:br>
              <a:rPr lang="de-DE" sz="2800" dirty="0"/>
            </a:br>
            <a:r>
              <a:rPr lang="de-DE" sz="4000" dirty="0"/>
              <a:t>Das Deutsche Raiffeisenmuseum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BE71D80C-6236-45BE-A39D-CC333C0BDB77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827710" y="6277012"/>
            <a:ext cx="756000" cy="180000"/>
          </a:xfrm>
        </p:spPr>
        <p:txBody>
          <a:bodyPr/>
          <a:lstStyle/>
          <a:p>
            <a:fld id="{49AB2978-6783-4741-BE7C-39AD27D3B004}" type="datetime1">
              <a:rPr lang="de-DE" smtClean="0"/>
              <a:t>17.04.2023</a:t>
            </a:fld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F261EBA-D343-449C-BE3E-0F27CA1F6B9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336000" y="6277012"/>
            <a:ext cx="360000" cy="180000"/>
          </a:xfrm>
        </p:spPr>
        <p:txBody>
          <a:bodyPr/>
          <a:lstStyle/>
          <a:p>
            <a:fld id="{262D9382-879E-4990-90BA-BC8BE786F030}" type="slidenum">
              <a:rPr lang="de-DE" smtClean="0"/>
              <a:t>6</a:t>
            </a:fld>
            <a:endParaRPr lang="de-DE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CF9FCD5C-C0D3-4584-BB48-596CDB52BC3D}"/>
              </a:ext>
            </a:extLst>
          </p:cNvPr>
          <p:cNvSpPr/>
          <p:nvPr/>
        </p:nvSpPr>
        <p:spPr>
          <a:xfrm>
            <a:off x="4215740" y="2272747"/>
            <a:ext cx="797626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chemeClr val="accent3"/>
              </a:buClr>
              <a:buFont typeface="Wingdings" panose="05000000000000000000" pitchFamily="2" charset="2"/>
              <a:buChar char="§"/>
            </a:pPr>
            <a:r>
              <a:rPr lang="de-DE" sz="3200" b="1" dirty="0">
                <a:latin typeface="Frutiger VR" panose="020B0503060000020004" pitchFamily="34" charset="0"/>
              </a:rPr>
              <a:t>Später wechselten die Eigentümer</a:t>
            </a:r>
          </a:p>
          <a:p>
            <a:pPr marL="342900" indent="-342900">
              <a:buClr>
                <a:schemeClr val="accent3"/>
              </a:buClr>
              <a:buFont typeface="Wingdings" panose="05000000000000000000" pitchFamily="2" charset="2"/>
              <a:buChar char="§"/>
            </a:pPr>
            <a:r>
              <a:rPr lang="de-DE" sz="3200" b="1" dirty="0">
                <a:latin typeface="Frutiger VR" panose="020B0503060000020004" pitchFamily="34" charset="0"/>
              </a:rPr>
              <a:t>Hier lebte Raiffeisen bis zum 17. Lebensjahr</a:t>
            </a:r>
          </a:p>
          <a:p>
            <a:pPr marL="342900" indent="-342900">
              <a:buClr>
                <a:schemeClr val="accent3"/>
              </a:buClr>
              <a:buFont typeface="Wingdings" panose="05000000000000000000" pitchFamily="2" charset="2"/>
              <a:buChar char="§"/>
            </a:pPr>
            <a:r>
              <a:rPr lang="de-DE" sz="3200" b="1" dirty="0">
                <a:latin typeface="Frutiger VR" panose="020B0503060000020004" pitchFamily="34" charset="0"/>
              </a:rPr>
              <a:t>Die Raiffeisendruckerei erwarb es 1960</a:t>
            </a:r>
          </a:p>
          <a:p>
            <a:pPr marL="342900" indent="-342900">
              <a:buClr>
                <a:schemeClr val="accent3"/>
              </a:buClr>
              <a:buFont typeface="Wingdings" panose="05000000000000000000" pitchFamily="2" charset="2"/>
              <a:buChar char="§"/>
            </a:pPr>
            <a:r>
              <a:rPr lang="de-DE" sz="3200" b="1" dirty="0">
                <a:latin typeface="Frutiger VR" panose="020B0503060000020004" pitchFamily="34" charset="0"/>
              </a:rPr>
              <a:t>1998 Erwerb durch die Gemeinde Hamm</a:t>
            </a:r>
          </a:p>
          <a:p>
            <a:pPr marL="342900" indent="-342900">
              <a:buClr>
                <a:schemeClr val="accent3"/>
              </a:buClr>
              <a:buFont typeface="Wingdings" panose="05000000000000000000" pitchFamily="2" charset="2"/>
              <a:buChar char="§"/>
            </a:pPr>
            <a:r>
              <a:rPr lang="de-DE" sz="3200" b="1" dirty="0">
                <a:latin typeface="Frutiger VR" panose="020B0503060000020004" pitchFamily="34" charset="0"/>
              </a:rPr>
              <a:t>Heute ein modernes (Heimat-) Museum</a:t>
            </a:r>
          </a:p>
        </p:txBody>
      </p:sp>
      <p:pic>
        <p:nvPicPr>
          <p:cNvPr id="11" name="Inhaltsplatzhalter 10" descr="Ein Bild, das Himmel, draußen, Gebäude, Apartmentgebäude enthält.&#10;&#10;Automatisch generierte Beschreibung">
            <a:extLst>
              <a:ext uri="{FF2B5EF4-FFF2-40B4-BE49-F238E27FC236}">
                <a16:creationId xmlns:a16="http://schemas.microsoft.com/office/drawing/2014/main" id="{2093A7B5-5D78-D3DF-6E50-2079A6850AE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710" y="1547345"/>
            <a:ext cx="3263503" cy="4351338"/>
          </a:xfrm>
        </p:spPr>
      </p:pic>
    </p:spTree>
    <p:extLst>
      <p:ext uri="{BB962C8B-B14F-4D97-AF65-F5344CB8AC3E}">
        <p14:creationId xmlns:p14="http://schemas.microsoft.com/office/powerpoint/2010/main" val="25526896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97EBB37-FF97-4021-8ABF-797A3E8D723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36000" y="365125"/>
            <a:ext cx="11520000" cy="9360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de-DE" sz="3200" dirty="0"/>
              <a:t>Das Erleben von Armut und gelebte christliche Werte 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FCC8687B-81F5-4F72-8C36-C271FDC255C4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827710" y="6277012"/>
            <a:ext cx="756000" cy="180000"/>
          </a:xfrm>
        </p:spPr>
        <p:txBody>
          <a:bodyPr/>
          <a:lstStyle/>
          <a:p>
            <a:fld id="{49AB2978-6783-4741-BE7C-39AD27D3B004}" type="datetime1">
              <a:rPr lang="de-DE" smtClean="0"/>
              <a:t>17.04.2023</a:t>
            </a:fld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40C60648-974C-4A8A-B08C-7811D97AADC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336000" y="6277012"/>
            <a:ext cx="360000" cy="180000"/>
          </a:xfrm>
        </p:spPr>
        <p:txBody>
          <a:bodyPr/>
          <a:lstStyle/>
          <a:p>
            <a:fld id="{262D9382-879E-4990-90BA-BC8BE786F030}" type="slidenum">
              <a:rPr lang="de-DE" smtClean="0"/>
              <a:t>7</a:t>
            </a:fld>
            <a:endParaRPr lang="de-DE"/>
          </a:p>
        </p:txBody>
      </p:sp>
      <p:sp>
        <p:nvSpPr>
          <p:cNvPr id="8" name="Inhaltsplatzhalter 1">
            <a:extLst>
              <a:ext uri="{FF2B5EF4-FFF2-40B4-BE49-F238E27FC236}">
                <a16:creationId xmlns:a16="http://schemas.microsoft.com/office/drawing/2014/main" id="{E44BB053-EA9B-47B4-AC18-1206F23C81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0796" y="1095921"/>
            <a:ext cx="8595613" cy="4351338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accent3"/>
              </a:buClr>
              <a:buFont typeface="Wingdings" panose="05000000000000000000" pitchFamily="2" charset="2"/>
              <a:buChar char="§"/>
            </a:pPr>
            <a:r>
              <a:rPr lang="de-DE" sz="2600" b="1" dirty="0"/>
              <a:t>Geboren als siebtes von neun Kindern; kleiner landwirtschaftlicher Betrieb; Vater war auch Bürgermeister von Hamm.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accent3"/>
              </a:buClr>
              <a:buFont typeface="Wingdings" panose="05000000000000000000" pitchFamily="2" charset="2"/>
              <a:buChar char="§"/>
            </a:pPr>
            <a:r>
              <a:rPr lang="de-DE" sz="2600" b="1" dirty="0"/>
              <a:t>Schwere Erkrankung des Vaters, die eine weitere Tätigkeit verhinderte.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accent3"/>
              </a:buClr>
              <a:buFont typeface="Wingdings" panose="05000000000000000000" pitchFamily="2" charset="2"/>
              <a:buChar char="§"/>
            </a:pPr>
            <a:r>
              <a:rPr lang="de-DE" sz="2600" b="1" dirty="0"/>
              <a:t>Die gläubige Mutter war danach alleine für die Versorgung der Familie und Kindererziehung zuständig.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accent3"/>
              </a:buClr>
              <a:buFont typeface="Wingdings" panose="05000000000000000000" pitchFamily="2" charset="2"/>
              <a:buChar char="§"/>
            </a:pPr>
            <a:r>
              <a:rPr lang="de-DE" sz="2600" b="1" dirty="0"/>
              <a:t>Somit wuchs Raiffeisen in Armut und mit Entbehrungen auf.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accent3"/>
              </a:buClr>
              <a:buFont typeface="Wingdings" panose="05000000000000000000" pitchFamily="2" charset="2"/>
              <a:buChar char="§"/>
            </a:pPr>
            <a:r>
              <a:rPr lang="de-DE" sz="2600" b="1" dirty="0"/>
              <a:t>Eine zentrale Rolle in seinem  Leben spielte der Hammer Pfarrer </a:t>
            </a:r>
            <a:r>
              <a:rPr lang="de-DE" sz="2600" b="1" dirty="0" err="1"/>
              <a:t>Seippel</a:t>
            </a:r>
            <a:r>
              <a:rPr lang="de-DE" sz="2600" b="1" dirty="0"/>
              <a:t>: Unterrichtung über das schulische Niveau hinaus und Festigung des Glaubens.</a:t>
            </a:r>
          </a:p>
          <a:p>
            <a:pPr>
              <a:lnSpc>
                <a:spcPct val="110000"/>
              </a:lnSpc>
              <a:spcBef>
                <a:spcPts val="0"/>
              </a:spcBef>
              <a:buClr>
                <a:schemeClr val="accent3"/>
              </a:buClr>
              <a:buFont typeface="Wingdings" panose="05000000000000000000" pitchFamily="2" charset="2"/>
              <a:buChar char="§"/>
            </a:pPr>
            <a:r>
              <a:rPr lang="de-DE" sz="2600" b="1" dirty="0"/>
              <a:t>Zitat Raiffeisen: „Das einzige Mittel zur Beseitigung der Selbstsucht ist die Betätigung des Christentums im öffentlichen Leben.“</a:t>
            </a:r>
          </a:p>
          <a:p>
            <a:pPr>
              <a:lnSpc>
                <a:spcPct val="150000"/>
              </a:lnSpc>
              <a:buClr>
                <a:schemeClr val="accent3"/>
              </a:buClr>
              <a:buFont typeface="Wingdings" panose="05000000000000000000" pitchFamily="2" charset="2"/>
              <a:buChar char="§"/>
            </a:pPr>
            <a:endParaRPr lang="de-DE" dirty="0"/>
          </a:p>
        </p:txBody>
      </p:sp>
      <p:pic>
        <p:nvPicPr>
          <p:cNvPr id="4" name="Grafik 3" descr="Ein Bild, das Baum, draußen, Pflanze, Stein enthält.&#10;&#10;Automatisch generierte Beschreibung">
            <a:extLst>
              <a:ext uri="{FF2B5EF4-FFF2-40B4-BE49-F238E27FC236}">
                <a16:creationId xmlns:a16="http://schemas.microsoft.com/office/drawing/2014/main" id="{D1E4F0D9-3C41-F75A-EF9E-6F96661B7CF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3846" y="1095920"/>
            <a:ext cx="2597358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669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FCA5535-A2DD-446A-BF45-872B04C7710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36000" y="365125"/>
            <a:ext cx="11520000" cy="9360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de-DE" sz="3600" dirty="0"/>
              <a:t>Station 1: Weyerbusch </a:t>
            </a:r>
            <a:r>
              <a:rPr lang="de-DE" sz="2000" dirty="0"/>
              <a:t>(1845 bis 1848)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1E94901-C6A7-4227-8B6F-5AF95B523AFC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827710" y="6277012"/>
            <a:ext cx="756000" cy="180000"/>
          </a:xfrm>
        </p:spPr>
        <p:txBody>
          <a:bodyPr/>
          <a:lstStyle/>
          <a:p>
            <a:fld id="{49AB2978-6783-4741-BE7C-39AD27D3B004}" type="datetime1">
              <a:rPr lang="de-DE" smtClean="0"/>
              <a:t>17.04.2023</a:t>
            </a:fld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D1905542-7D63-40F3-A172-BD9837796B0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336000" y="6277012"/>
            <a:ext cx="360000" cy="180000"/>
          </a:xfrm>
        </p:spPr>
        <p:txBody>
          <a:bodyPr/>
          <a:lstStyle/>
          <a:p>
            <a:fld id="{262D9382-879E-4990-90BA-BC8BE786F030}" type="slidenum">
              <a:rPr lang="de-DE" smtClean="0"/>
              <a:t>8</a:t>
            </a:fld>
            <a:endParaRPr lang="de-DE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CB42979A-8E9E-4EDF-A560-3451509F5B9E}"/>
              </a:ext>
            </a:extLst>
          </p:cNvPr>
          <p:cNvSpPr txBox="1"/>
          <p:nvPr/>
        </p:nvSpPr>
        <p:spPr>
          <a:xfrm>
            <a:off x="4295455" y="1033619"/>
            <a:ext cx="7787293" cy="523220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buClr>
                <a:schemeClr val="accent3"/>
              </a:buClr>
              <a:buFont typeface="Wingdings" panose="05000000000000000000" pitchFamily="2" charset="2"/>
              <a:buChar char="§"/>
            </a:pPr>
            <a:r>
              <a:rPr lang="de-DE" sz="2400" b="1" dirty="0">
                <a:latin typeface="Frutiger VR" panose="020B0503060000020004" pitchFamily="34" charset="0"/>
                <a:ea typeface="12 Frutiger* 55 Roman   05103" charset="0"/>
                <a:cs typeface="12 Frutiger* 55 Roman   05103" charset="0"/>
              </a:rPr>
              <a:t>Verzweifelte Bürger, desolate Infrastruktur = Perspektivlosigkeit</a:t>
            </a:r>
          </a:p>
          <a:p>
            <a:pPr marL="285750" indent="-285750">
              <a:buClr>
                <a:schemeClr val="accent3"/>
              </a:buClr>
              <a:buFont typeface="Wingdings" panose="05000000000000000000" pitchFamily="2" charset="2"/>
              <a:buChar char="§"/>
            </a:pPr>
            <a:r>
              <a:rPr lang="de-DE" sz="2400" b="1" i="0" dirty="0">
                <a:latin typeface="Frutiger VR" panose="020B0503060000020004" pitchFamily="34" charset="0"/>
                <a:ea typeface="12 Frutiger* 55 Roman   05103" charset="0"/>
                <a:cs typeface="12 Frutiger* 55 Roman   05103" charset="0"/>
              </a:rPr>
              <a:t>Raiffeisen erkannte die Lösung: Linderung der akuten Not</a:t>
            </a:r>
          </a:p>
          <a:p>
            <a:pPr marL="285750" indent="-285750">
              <a:buClr>
                <a:schemeClr val="accent3"/>
              </a:buClr>
              <a:buFont typeface="Wingdings" panose="05000000000000000000" pitchFamily="2" charset="2"/>
              <a:buChar char="§"/>
            </a:pPr>
            <a:r>
              <a:rPr lang="de-DE" sz="2400" b="1" i="0" dirty="0">
                <a:latin typeface="Frutiger VR" panose="020B0503060000020004" pitchFamily="34" charset="0"/>
                <a:ea typeface="12 Frutiger* 55 Roman   05103" charset="0"/>
                <a:cs typeface="12 Frutiger* 55 Roman   05103" charset="0"/>
              </a:rPr>
              <a:t>Infrastruktur und Bildung als dauerhafte Lösung</a:t>
            </a:r>
          </a:p>
          <a:p>
            <a:pPr marL="285750" indent="-285750">
              <a:buClr>
                <a:schemeClr val="accent3"/>
              </a:buClr>
              <a:buFont typeface="Wingdings" panose="05000000000000000000" pitchFamily="2" charset="2"/>
              <a:buChar char="§"/>
            </a:pPr>
            <a:r>
              <a:rPr lang="de-DE" sz="2400" b="1" dirty="0">
                <a:latin typeface="Frutiger VR" panose="020B0503060000020004" pitchFamily="34" charset="0"/>
                <a:ea typeface="12 Frutiger* 55 Roman   05103" charset="0"/>
                <a:cs typeface="12 Frutiger* 55 Roman   05103" charset="0"/>
              </a:rPr>
              <a:t>Neue Schule bereits 1846 erstellt</a:t>
            </a:r>
          </a:p>
          <a:p>
            <a:pPr marL="285750" indent="-285750">
              <a:buClr>
                <a:schemeClr val="accent3"/>
              </a:buClr>
              <a:buFont typeface="Wingdings" panose="05000000000000000000" pitchFamily="2" charset="2"/>
              <a:buChar char="§"/>
            </a:pPr>
            <a:r>
              <a:rPr lang="de-DE" sz="2400" b="1" i="0" dirty="0">
                <a:latin typeface="Frutiger VR" panose="020B0503060000020004" pitchFamily="34" charset="0"/>
                <a:ea typeface="12 Frutiger* 55 Roman   05103" charset="0"/>
                <a:cs typeface="12 Frutiger* 55 Roman   05103" charset="0"/>
              </a:rPr>
              <a:t>Beginn Ausbau der Rheinstraße</a:t>
            </a:r>
            <a:r>
              <a:rPr lang="de-DE" sz="2400" b="1" dirty="0">
                <a:latin typeface="Frutiger VR" panose="020B0503060000020004" pitchFamily="34" charset="0"/>
                <a:ea typeface="12 Frutiger* 55 Roman   05103" charset="0"/>
                <a:cs typeface="12 Frutiger* 55 Roman   05103" charset="0"/>
              </a:rPr>
              <a:t> mit dem </a:t>
            </a:r>
            <a:r>
              <a:rPr lang="de-DE" sz="2400" b="1" i="0" dirty="0">
                <a:latin typeface="Frutiger VR" panose="020B0503060000020004" pitchFamily="34" charset="0"/>
                <a:ea typeface="12 Frutiger* 55 Roman   05103" charset="0"/>
                <a:cs typeface="12 Frutiger* 55 Roman   05103" charset="0"/>
              </a:rPr>
              <a:t>Ziel:</a:t>
            </a:r>
            <a:br>
              <a:rPr lang="de-DE" sz="2400" b="1" i="0" dirty="0">
                <a:latin typeface="Frutiger VR" panose="020B0503060000020004" pitchFamily="34" charset="0"/>
                <a:ea typeface="12 Frutiger* 55 Roman   05103" charset="0"/>
                <a:cs typeface="12 Frutiger* 55 Roman   05103" charset="0"/>
              </a:rPr>
            </a:br>
            <a:r>
              <a:rPr lang="de-DE" sz="2400" b="1" i="0" dirty="0">
                <a:latin typeface="Frutiger VR" panose="020B0503060000020004" pitchFamily="34" charset="0"/>
                <a:ea typeface="12 Frutiger* 55 Roman   05103" charset="0"/>
                <a:cs typeface="12 Frutiger* 55 Roman   05103" charset="0"/>
              </a:rPr>
              <a:t>Von Weyerbusch bis Neuwied!</a:t>
            </a:r>
          </a:p>
          <a:p>
            <a:pPr marL="285750" indent="-285750">
              <a:buClr>
                <a:schemeClr val="accent3"/>
              </a:buClr>
              <a:buFont typeface="Wingdings" panose="05000000000000000000" pitchFamily="2" charset="2"/>
              <a:buChar char="§"/>
            </a:pPr>
            <a:r>
              <a:rPr lang="de-DE" sz="2400" b="1" dirty="0">
                <a:latin typeface="Frutiger VR" panose="020B0503060000020004" pitchFamily="34" charset="0"/>
                <a:ea typeface="12 Frutiger* 55 Roman   05103" charset="0"/>
                <a:cs typeface="12 Frutiger* 55 Roman   05103" charset="0"/>
              </a:rPr>
              <a:t>Hungerwinter 1846/1847: Organisation von Spenden • Eigenes Backhaus • Verbilligtes Brot an die ärmeren Bürger gegen Schuldschein mit Niedrigzinsen</a:t>
            </a:r>
          </a:p>
          <a:p>
            <a:pPr marL="285750" indent="-285750">
              <a:buClr>
                <a:schemeClr val="accent3"/>
              </a:buClr>
              <a:buFont typeface="Wingdings" panose="05000000000000000000" pitchFamily="2" charset="2"/>
              <a:buChar char="§"/>
            </a:pPr>
            <a:r>
              <a:rPr lang="de-DE" sz="2400" b="1" i="1" dirty="0" err="1">
                <a:latin typeface="Frutiger VR" panose="020B0503060000020004" pitchFamily="34" charset="0"/>
                <a:ea typeface="12 Frutiger* 55 Roman   05103" charset="0"/>
                <a:cs typeface="12 Frutiger* 55 Roman   05103" charset="0"/>
              </a:rPr>
              <a:t>Weyerbuscher</a:t>
            </a:r>
            <a:r>
              <a:rPr lang="de-DE" sz="2400" b="1" i="1" dirty="0">
                <a:latin typeface="Frutiger VR" panose="020B0503060000020004" pitchFamily="34" charset="0"/>
                <a:ea typeface="12 Frutiger* 55 Roman   05103" charset="0"/>
                <a:cs typeface="12 Frutiger* 55 Roman   05103" charset="0"/>
              </a:rPr>
              <a:t> </a:t>
            </a:r>
            <a:r>
              <a:rPr lang="de-DE" sz="2400" b="1" i="1" dirty="0" err="1">
                <a:latin typeface="Frutiger VR" panose="020B0503060000020004" pitchFamily="34" charset="0"/>
                <a:ea typeface="12 Frutiger* 55 Roman   05103" charset="0"/>
                <a:cs typeface="12 Frutiger* 55 Roman   05103" charset="0"/>
              </a:rPr>
              <a:t>Brodverein</a:t>
            </a:r>
            <a:r>
              <a:rPr lang="de-DE" sz="2400" b="1" i="1" dirty="0">
                <a:latin typeface="Frutiger VR" panose="020B0503060000020004" pitchFamily="34" charset="0"/>
                <a:ea typeface="12 Frutiger* 55 Roman   05103" charset="0"/>
                <a:cs typeface="12 Frutiger* 55 Roman   05103" charset="0"/>
              </a:rPr>
              <a:t> </a:t>
            </a:r>
            <a:r>
              <a:rPr lang="de-DE" sz="2400" b="1" i="0" dirty="0">
                <a:latin typeface="Frutiger VR" panose="020B0503060000020004" pitchFamily="34" charset="0"/>
                <a:ea typeface="12 Frutiger* 55 Roman   05103" charset="0"/>
                <a:cs typeface="12 Frutiger* 55 Roman   05103" charset="0"/>
              </a:rPr>
              <a:t>= Erste </a:t>
            </a:r>
            <a:r>
              <a:rPr lang="de-DE" sz="2400" b="1" dirty="0">
                <a:latin typeface="Frutiger VR" panose="020B0503060000020004" pitchFamily="34" charset="0"/>
                <a:ea typeface="12 Frutiger* 55 Roman   05103" charset="0"/>
                <a:cs typeface="12 Frutiger* 55 Roman   05103" charset="0"/>
              </a:rPr>
              <a:t>Selbsthilfeeinrichtung</a:t>
            </a:r>
          </a:p>
          <a:p>
            <a:pPr marL="285750" indent="-285750">
              <a:buClr>
                <a:schemeClr val="accent3"/>
              </a:buClr>
              <a:buFont typeface="Wingdings" panose="05000000000000000000" pitchFamily="2" charset="2"/>
              <a:buChar char="§"/>
            </a:pPr>
            <a:r>
              <a:rPr lang="de-DE" sz="2400" b="1" dirty="0">
                <a:latin typeface="Frutiger VR" panose="020B0503060000020004" pitchFamily="34" charset="0"/>
                <a:ea typeface="12 Frutiger* 55 Roman   05103" charset="0"/>
                <a:cs typeface="12 Frutiger* 55 Roman   05103" charset="0"/>
              </a:rPr>
              <a:t>Der Westerwald war eine der ärmsten Gegenden der Rheinprovinz</a:t>
            </a:r>
          </a:p>
          <a:p>
            <a:pPr marL="285750" indent="-285750">
              <a:buClr>
                <a:schemeClr val="accent3"/>
              </a:buClr>
              <a:buFont typeface="Wingdings" panose="05000000000000000000" pitchFamily="2" charset="2"/>
              <a:buChar char="§"/>
            </a:pPr>
            <a:endParaRPr lang="de-DE" sz="2800" b="1" i="0" dirty="0">
              <a:latin typeface="Frutiger VR" panose="020B0503060000020004" pitchFamily="34" charset="0"/>
              <a:ea typeface="12 Frutiger* 55 Roman   05103" charset="0"/>
              <a:cs typeface="12 Frutiger* 55 Roman   05103" charset="0"/>
            </a:endParaRPr>
          </a:p>
        </p:txBody>
      </p:sp>
      <p:pic>
        <p:nvPicPr>
          <p:cNvPr id="11" name="Inhaltsplatzhalter 10" descr="Ein Bild, das Text, Gras, draußen, Himmel enthält.&#10;&#10;Automatisch generierte Beschreibung">
            <a:extLst>
              <a:ext uri="{FF2B5EF4-FFF2-40B4-BE49-F238E27FC236}">
                <a16:creationId xmlns:a16="http://schemas.microsoft.com/office/drawing/2014/main" id="{1B7F1535-6D84-67C6-56CE-EE7817A21B8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42" y="1094874"/>
            <a:ext cx="3501188" cy="4668251"/>
          </a:xfrm>
        </p:spPr>
      </p:pic>
    </p:spTree>
    <p:extLst>
      <p:ext uri="{BB962C8B-B14F-4D97-AF65-F5344CB8AC3E}">
        <p14:creationId xmlns:p14="http://schemas.microsoft.com/office/powerpoint/2010/main" val="6423374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440480-93AE-4BEA-97FE-D8337279BB2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36000" y="365125"/>
            <a:ext cx="11520000" cy="9360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de-DE" sz="3600" dirty="0"/>
              <a:t>Station 2: Flammersfeld </a:t>
            </a:r>
            <a:r>
              <a:rPr lang="de-DE" sz="2000" dirty="0"/>
              <a:t>(1848 bis 1852)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4EDED825-646A-4514-BEBF-B3F2DB6F03AF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827710" y="6277012"/>
            <a:ext cx="756000" cy="180000"/>
          </a:xfrm>
        </p:spPr>
        <p:txBody>
          <a:bodyPr/>
          <a:lstStyle/>
          <a:p>
            <a:fld id="{49AB2978-6783-4741-BE7C-39AD27D3B004}" type="datetime1">
              <a:rPr lang="de-DE" smtClean="0"/>
              <a:t>17.04.2023</a:t>
            </a:fld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756478A-B354-4F7C-993B-87F3929D10E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336000" y="6277012"/>
            <a:ext cx="360000" cy="180000"/>
          </a:xfrm>
        </p:spPr>
        <p:txBody>
          <a:bodyPr/>
          <a:lstStyle/>
          <a:p>
            <a:fld id="{262D9382-879E-4990-90BA-BC8BE786F030}" type="slidenum">
              <a:rPr lang="de-DE" smtClean="0"/>
              <a:t>9</a:t>
            </a:fld>
            <a:endParaRPr lang="de-DE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86F43D8D-E88A-4B70-861F-52B8B8E4CAF8}"/>
              </a:ext>
            </a:extLst>
          </p:cNvPr>
          <p:cNvSpPr txBox="1"/>
          <p:nvPr/>
        </p:nvSpPr>
        <p:spPr>
          <a:xfrm>
            <a:off x="4338084" y="1156220"/>
            <a:ext cx="7751135" cy="444737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spcAft>
                <a:spcPts val="600"/>
              </a:spcAft>
              <a:buClr>
                <a:schemeClr val="accent3"/>
              </a:buClr>
              <a:buFont typeface="Wingdings" panose="05000000000000000000" pitchFamily="2" charset="2"/>
              <a:buChar char="§"/>
            </a:pPr>
            <a:r>
              <a:rPr lang="de-DE" sz="2400" b="1" i="0" dirty="0">
                <a:latin typeface="Frutiger VR" panose="020B0503060000020004" pitchFamily="34" charset="0"/>
                <a:ea typeface="12 Frutiger* 55 Roman   05103" charset="0"/>
                <a:cs typeface="12 Frutiger* 55 Roman   05103" charset="0"/>
              </a:rPr>
              <a:t>Grundproblem: Kreditaufnahme der bäuerlichen Betriebe</a:t>
            </a:r>
          </a:p>
          <a:p>
            <a:pPr marL="285750" indent="-285750">
              <a:spcAft>
                <a:spcPts val="600"/>
              </a:spcAft>
              <a:buClr>
                <a:schemeClr val="accent3"/>
              </a:buClr>
              <a:buFont typeface="Wingdings" panose="05000000000000000000" pitchFamily="2" charset="2"/>
              <a:buChar char="§"/>
            </a:pPr>
            <a:r>
              <a:rPr lang="de-DE" sz="2400" b="1" dirty="0">
                <a:latin typeface="Frutiger VR" panose="020B0503060000020004" pitchFamily="34" charset="0"/>
                <a:ea typeface="12 Frutiger* 55 Roman   05103" charset="0"/>
                <a:cs typeface="12 Frutiger* 55 Roman   05103" charset="0"/>
              </a:rPr>
              <a:t>Ergebnis: überschuldete und existenzgefährdete Betriebe</a:t>
            </a:r>
          </a:p>
          <a:p>
            <a:pPr marL="285750" indent="-285750">
              <a:spcAft>
                <a:spcPts val="600"/>
              </a:spcAft>
              <a:buClr>
                <a:schemeClr val="accent3"/>
              </a:buClr>
              <a:buFont typeface="Wingdings" panose="05000000000000000000" pitchFamily="2" charset="2"/>
              <a:buChar char="§"/>
            </a:pPr>
            <a:r>
              <a:rPr lang="de-DE" sz="2400" b="1" i="0" dirty="0">
                <a:latin typeface="Frutiger VR" panose="020B0503060000020004" pitchFamily="34" charset="0"/>
                <a:ea typeface="12 Frutiger* 55 Roman   05103" charset="0"/>
                <a:cs typeface="12 Frutiger* 55 Roman   05103" charset="0"/>
              </a:rPr>
              <a:t>1849: Vereinsgründung zur Beschaffung von Vieh =</a:t>
            </a:r>
            <a:br>
              <a:rPr lang="de-DE" sz="2400" b="1" i="0" dirty="0">
                <a:latin typeface="Frutiger VR" panose="020B0503060000020004" pitchFamily="34" charset="0"/>
                <a:ea typeface="12 Frutiger* 55 Roman   05103" charset="0"/>
                <a:cs typeface="12 Frutiger* 55 Roman   05103" charset="0"/>
              </a:rPr>
            </a:br>
            <a:r>
              <a:rPr lang="de-DE" sz="2400" b="1" i="0" dirty="0">
                <a:latin typeface="Frutiger VR" panose="020B0503060000020004" pitchFamily="34" charset="0"/>
                <a:ea typeface="12 Frutiger* 55 Roman   05103" charset="0"/>
                <a:cs typeface="12 Frutiger* 55 Roman   05103" charset="0"/>
              </a:rPr>
              <a:t>der </a:t>
            </a:r>
            <a:r>
              <a:rPr lang="de-DE" sz="2400" b="1" i="1" dirty="0" err="1">
                <a:latin typeface="Frutiger VR" panose="020B0503060000020004" pitchFamily="34" charset="0"/>
                <a:ea typeface="12 Frutiger* 55 Roman   05103" charset="0"/>
                <a:cs typeface="12 Frutiger* 55 Roman   05103" charset="0"/>
              </a:rPr>
              <a:t>Flammersfelder</a:t>
            </a:r>
            <a:r>
              <a:rPr lang="de-DE" sz="2400" b="1" i="1" dirty="0">
                <a:latin typeface="Frutiger VR" panose="020B0503060000020004" pitchFamily="34" charset="0"/>
                <a:ea typeface="12 Frutiger* 55 Roman   05103" charset="0"/>
                <a:cs typeface="12 Frutiger* 55 Roman   05103" charset="0"/>
              </a:rPr>
              <a:t> </a:t>
            </a:r>
            <a:r>
              <a:rPr lang="de-DE" sz="2400" b="1" i="1" dirty="0" err="1">
                <a:latin typeface="Frutiger VR" panose="020B0503060000020004" pitchFamily="34" charset="0"/>
                <a:ea typeface="12 Frutiger* 55 Roman   05103" charset="0"/>
                <a:cs typeface="12 Frutiger* 55 Roman   05103" charset="0"/>
              </a:rPr>
              <a:t>Hülfsverein</a:t>
            </a:r>
            <a:endParaRPr lang="de-DE" sz="2400" b="1" i="0" dirty="0">
              <a:latin typeface="Frutiger VR" panose="020B0503060000020004" pitchFamily="34" charset="0"/>
              <a:ea typeface="12 Frutiger* 55 Roman   05103" charset="0"/>
              <a:cs typeface="12 Frutiger* 55 Roman   05103" charset="0"/>
            </a:endParaRPr>
          </a:p>
          <a:p>
            <a:pPr marL="285750" indent="-285750">
              <a:spcAft>
                <a:spcPts val="600"/>
              </a:spcAft>
              <a:buClr>
                <a:schemeClr val="accent3"/>
              </a:buClr>
              <a:buFont typeface="Wingdings" panose="05000000000000000000" pitchFamily="2" charset="2"/>
              <a:buChar char="§"/>
            </a:pPr>
            <a:r>
              <a:rPr lang="de-DE" sz="2400" b="1" dirty="0">
                <a:latin typeface="Frutiger VR" panose="020B0503060000020004" pitchFamily="34" charset="0"/>
                <a:ea typeface="12 Frutiger* 55 Roman   05103" charset="0"/>
                <a:cs typeface="12 Frutiger* 55 Roman   05103" charset="0"/>
              </a:rPr>
              <a:t>Zusätzliche Beschaffung von Geräten, Saatgut, Verbesserungen von Gebäuden etc.</a:t>
            </a:r>
          </a:p>
          <a:p>
            <a:pPr marL="285750" indent="-285750">
              <a:spcAft>
                <a:spcPts val="600"/>
              </a:spcAft>
              <a:buClr>
                <a:schemeClr val="accent3"/>
              </a:buClr>
              <a:buFont typeface="Wingdings" panose="05000000000000000000" pitchFamily="2" charset="2"/>
              <a:buChar char="§"/>
            </a:pPr>
            <a:r>
              <a:rPr lang="de-DE" sz="2400" b="1" dirty="0">
                <a:latin typeface="Frutiger VR" panose="020B0503060000020004" pitchFamily="34" charset="0"/>
                <a:ea typeface="12 Frutiger* 55 Roman   05103" charset="0"/>
                <a:cs typeface="12 Frutiger* 55 Roman   05103" charset="0"/>
              </a:rPr>
              <a:t>Dafür Aufnahme von Krediten bei einer Kölner Privatbank</a:t>
            </a:r>
          </a:p>
          <a:p>
            <a:pPr marL="285750" indent="-285750">
              <a:spcAft>
                <a:spcPts val="600"/>
              </a:spcAft>
              <a:buClr>
                <a:schemeClr val="accent3"/>
              </a:buClr>
              <a:buFont typeface="Wingdings" panose="05000000000000000000" pitchFamily="2" charset="2"/>
              <a:buChar char="§"/>
            </a:pPr>
            <a:r>
              <a:rPr lang="de-DE" sz="2400" b="1" i="0" dirty="0">
                <a:latin typeface="Frutiger VR" panose="020B0503060000020004" pitchFamily="34" charset="0"/>
                <a:ea typeface="12 Frutiger* 55 Roman   05103" charset="0"/>
                <a:cs typeface="12 Frutiger* 55 Roman   05103" charset="0"/>
              </a:rPr>
              <a:t>Verbesserung der Infrastruktur auch in Flammersfeld: Fortführung Ausbau der Rheinstraße, Wasserversorgung, Umweltschutz, Koordination von kirchlicher und </a:t>
            </a:r>
            <a:r>
              <a:rPr lang="de-DE" sz="2400" b="1" i="0" dirty="0" err="1">
                <a:latin typeface="Frutiger VR" panose="020B0503060000020004" pitchFamily="34" charset="0"/>
                <a:ea typeface="12 Frutiger* 55 Roman   05103" charset="0"/>
                <a:cs typeface="12 Frutiger* 55 Roman   05103" charset="0"/>
              </a:rPr>
              <a:t>kommu-naler</a:t>
            </a:r>
            <a:r>
              <a:rPr lang="de-DE" sz="2400" b="1" i="0" dirty="0">
                <a:latin typeface="Frutiger VR" panose="020B0503060000020004" pitchFamily="34" charset="0"/>
                <a:ea typeface="12 Frutiger* 55 Roman   05103" charset="0"/>
                <a:cs typeface="12 Frutiger* 55 Roman   05103" charset="0"/>
              </a:rPr>
              <a:t> Armenfürsorge</a:t>
            </a:r>
          </a:p>
        </p:txBody>
      </p:sp>
      <p:pic>
        <p:nvPicPr>
          <p:cNvPr id="9" name="Inhaltsplatzhalter 4">
            <a:extLst>
              <a:ext uri="{FF2B5EF4-FFF2-40B4-BE49-F238E27FC236}">
                <a16:creationId xmlns:a16="http://schemas.microsoft.com/office/drawing/2014/main" id="{684A593D-8A65-40B4-853B-766774A93C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0195" y="2158917"/>
            <a:ext cx="3606104" cy="2441979"/>
          </a:xfrm>
        </p:spPr>
      </p:pic>
    </p:spTree>
    <p:extLst>
      <p:ext uri="{BB962C8B-B14F-4D97-AF65-F5344CB8AC3E}">
        <p14:creationId xmlns:p14="http://schemas.microsoft.com/office/powerpoint/2010/main" val="38253229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Raiffeisen-Gesellschaft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66B331"/>
      </a:accent1>
      <a:accent2>
        <a:srgbClr val="095CAA"/>
      </a:accent2>
      <a:accent3>
        <a:srgbClr val="EC660D"/>
      </a:accent3>
      <a:accent4>
        <a:srgbClr val="707172"/>
      </a:accent4>
      <a:accent5>
        <a:srgbClr val="A5A5A5"/>
      </a:accent5>
      <a:accent6>
        <a:srgbClr val="FFC000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aiffeisen-Gesellschaft Folienmaster.potx" id="{22DE6BBD-4509-4C5F-9D7E-6111513785D3}" vid="{4A0B675E-06BA-42C7-8EC3-856F45EFC25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Raiffeisen-Gesellschaft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66B331"/>
    </a:accent1>
    <a:accent2>
      <a:srgbClr val="095CAA"/>
    </a:accent2>
    <a:accent3>
      <a:srgbClr val="EC660D"/>
    </a:accent3>
    <a:accent4>
      <a:srgbClr val="707172"/>
    </a:accent4>
    <a:accent5>
      <a:srgbClr val="A5A5A5"/>
    </a:accent5>
    <a:accent6>
      <a:srgbClr val="FFC000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Raiffeisen-Gesellschaft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66B331"/>
    </a:accent1>
    <a:accent2>
      <a:srgbClr val="095CAA"/>
    </a:accent2>
    <a:accent3>
      <a:srgbClr val="EC660D"/>
    </a:accent3>
    <a:accent4>
      <a:srgbClr val="707172"/>
    </a:accent4>
    <a:accent5>
      <a:srgbClr val="A5A5A5"/>
    </a:accent5>
    <a:accent6>
      <a:srgbClr val="FFC000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1349</Words>
  <Application>Microsoft Office PowerPoint</Application>
  <PresentationFormat>Breitbild</PresentationFormat>
  <Paragraphs>213</Paragraphs>
  <Slides>24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24</vt:i4>
      </vt:variant>
    </vt:vector>
  </HeadingPairs>
  <TitlesOfParts>
    <vt:vector size="31" baseType="lpstr">
      <vt:lpstr>Arial</vt:lpstr>
      <vt:lpstr>Calibri</vt:lpstr>
      <vt:lpstr>Frutiger Next Com</vt:lpstr>
      <vt:lpstr>Frutiger VR</vt:lpstr>
      <vt:lpstr>Trebuchet MS</vt:lpstr>
      <vt:lpstr>Wingdings</vt:lpstr>
      <vt:lpstr>Office Theme</vt:lpstr>
      <vt:lpstr>&lt;Datum&gt; ● &lt;Ort&gt; Herzlich willkommen!  &lt;Anlass&gt; </vt:lpstr>
      <vt:lpstr>Editorische Notiz: Zur Nutzung dieser Präsentation</vt:lpstr>
      <vt:lpstr>Friedrich Wilhelm Raiffeisen –  einer der Väter der modernen Genossenschaftsidee</vt:lpstr>
      <vt:lpstr>Friedrich Wilhelm Raiffeisen</vt:lpstr>
      <vt:lpstr>Berufliche Stationen</vt:lpstr>
      <vt:lpstr>Das Geburtshaus in Hamm (Sieg) – Das Deutsche Raiffeisenmuseum</vt:lpstr>
      <vt:lpstr>Das Erleben von Armut und gelebte christliche Werte </vt:lpstr>
      <vt:lpstr>Station 1: Weyerbusch (1845 bis 1848)</vt:lpstr>
      <vt:lpstr>Station 2: Flammersfeld (1848 bis 1852)</vt:lpstr>
      <vt:lpstr>Station 3: Heddesdorf (1852 bis 1865)</vt:lpstr>
      <vt:lpstr>Zeitsprung – Genossenschaften im 21. Jahrhundert</vt:lpstr>
      <vt:lpstr>PowerPoint-Präsentation</vt:lpstr>
      <vt:lpstr>Genossenschaften von A bis Z</vt:lpstr>
      <vt:lpstr>Ein Tag mit Genossenschaften </vt:lpstr>
      <vt:lpstr>PowerPoint-Präsentation</vt:lpstr>
      <vt:lpstr>Deutsche Friedrich-Wilhelm-Raiffeisen-Gesellschaft e.V. </vt:lpstr>
      <vt:lpstr>Drei Schwerpunkte</vt:lpstr>
      <vt:lpstr>1. Angebote für junge Menschen</vt:lpstr>
      <vt:lpstr>2. Einbindung von Forschung und Wissenschaft</vt:lpstr>
      <vt:lpstr>3. Ausbau des genossenschaftlichen Netzwerks</vt:lpstr>
      <vt:lpstr>2022: 10 Jahre Raiffeisen-Gesellschaft</vt:lpstr>
      <vt:lpstr>Linkparty!  </vt:lpstr>
      <vt:lpstr>Als Mitglied der Deutschen Friedrich-Wilhelm-Raiffeisen-Gesellschaft…</vt:lpstr>
      <vt:lpstr>PowerPoint-Präsentation</vt:lpstr>
    </vt:vector>
  </TitlesOfParts>
  <Company>DZ BANK AG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Corporate Identity</dc:title>
  <dc:creator>Köppel, Lorenz</dc:creator>
  <cp:lastModifiedBy>Nettke-Nicolaus, Anja</cp:lastModifiedBy>
  <cp:revision>80</cp:revision>
  <dcterms:created xsi:type="dcterms:W3CDTF">2021-05-25T13:46:16Z</dcterms:created>
  <dcterms:modified xsi:type="dcterms:W3CDTF">2023-04-17T08:57:50Z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ce388aff-dd76-410d-845d-adc797ffbb33_Enabled">
    <vt:lpwstr>true</vt:lpwstr>
  </property>
  <property fmtid="{D5CDD505-2E9C-101B-9397-08002B2CF9AE}" pid="3" name="MSIP_Label_ce388aff-dd76-410d-845d-adc797ffbb33_SetDate">
    <vt:lpwstr>2023-04-17T08:56:36Z</vt:lpwstr>
  </property>
  <property fmtid="{D5CDD505-2E9C-101B-9397-08002B2CF9AE}" pid="4" name="MSIP_Label_ce388aff-dd76-410d-845d-adc797ffbb33_Method">
    <vt:lpwstr>Standard</vt:lpwstr>
  </property>
  <property fmtid="{D5CDD505-2E9C-101B-9397-08002B2CF9AE}" pid="5" name="MSIP_Label_ce388aff-dd76-410d-845d-adc797ffbb33_Name">
    <vt:lpwstr>Intern - Ohne Kennzeichnung</vt:lpwstr>
  </property>
  <property fmtid="{D5CDD505-2E9C-101B-9397-08002B2CF9AE}" pid="6" name="MSIP_Label_ce388aff-dd76-410d-845d-adc797ffbb33_SiteId">
    <vt:lpwstr>9c95f08c-5b50-44fa-a497-68f08eacf90c</vt:lpwstr>
  </property>
  <property fmtid="{D5CDD505-2E9C-101B-9397-08002B2CF9AE}" pid="7" name="MSIP_Label_ce388aff-dd76-410d-845d-adc797ffbb33_ActionId">
    <vt:lpwstr>1c8862b7-f22f-4223-b242-64bc6ec2104d</vt:lpwstr>
  </property>
  <property fmtid="{D5CDD505-2E9C-101B-9397-08002B2CF9AE}" pid="8" name="MSIP_Label_ce388aff-dd76-410d-845d-adc797ffbb33_ContentBits">
    <vt:lpwstr>0</vt:lpwstr>
  </property>
</Properties>
</file>